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1"/>
  </p:notesMasterIdLst>
  <p:sldIdLst>
    <p:sldId id="275" r:id="rId3"/>
    <p:sldId id="257" r:id="rId4"/>
    <p:sldId id="258" r:id="rId5"/>
    <p:sldId id="260" r:id="rId6"/>
    <p:sldId id="259" r:id="rId7"/>
    <p:sldId id="261" r:id="rId8"/>
    <p:sldId id="262" r:id="rId9"/>
    <p:sldId id="263" r:id="rId10"/>
    <p:sldId id="264" r:id="rId11"/>
    <p:sldId id="267" r:id="rId12"/>
    <p:sldId id="265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vi-VN" sz="2000" b="1" dirty="0" err="1">
                <a:solidFill>
                  <a:srgbClr val="C00000"/>
                </a:solidFill>
              </a:rPr>
              <a:t>Tỷ</a:t>
            </a:r>
            <a:r>
              <a:rPr lang="vi-VN" sz="2000" b="1" dirty="0">
                <a:solidFill>
                  <a:srgbClr val="C00000"/>
                </a:solidFill>
              </a:rPr>
              <a:t> </a:t>
            </a:r>
            <a:r>
              <a:rPr lang="vi-VN" sz="2000" b="1" dirty="0" err="1">
                <a:solidFill>
                  <a:srgbClr val="C00000"/>
                </a:solidFill>
              </a:rPr>
              <a:t>lệ</a:t>
            </a:r>
            <a:r>
              <a:rPr lang="vi-VN" sz="2000" b="1" baseline="0" dirty="0">
                <a:solidFill>
                  <a:srgbClr val="C00000"/>
                </a:solidFill>
              </a:rPr>
              <a:t> </a:t>
            </a:r>
            <a:r>
              <a:rPr lang="vi-VN" sz="2000" b="1" baseline="0" dirty="0" err="1">
                <a:solidFill>
                  <a:srgbClr val="C00000"/>
                </a:solidFill>
              </a:rPr>
              <a:t>chỉ</a:t>
            </a:r>
            <a:r>
              <a:rPr lang="vi-VN" sz="2000" b="1" baseline="0" dirty="0">
                <a:solidFill>
                  <a:srgbClr val="C00000"/>
                </a:solidFill>
              </a:rPr>
              <a:t> </a:t>
            </a:r>
            <a:r>
              <a:rPr lang="vi-VN" sz="2000" b="1" baseline="0" dirty="0" err="1">
                <a:solidFill>
                  <a:srgbClr val="C00000"/>
                </a:solidFill>
              </a:rPr>
              <a:t>số</a:t>
            </a:r>
            <a:r>
              <a:rPr lang="vi-VN" sz="2000" b="1" baseline="0" dirty="0">
                <a:solidFill>
                  <a:srgbClr val="C00000"/>
                </a:solidFill>
              </a:rPr>
              <a:t> </a:t>
            </a:r>
            <a:r>
              <a:rPr lang="vi-VN" sz="2000" b="1" baseline="0" dirty="0" err="1">
                <a:solidFill>
                  <a:srgbClr val="C00000"/>
                </a:solidFill>
              </a:rPr>
              <a:t>thiếu</a:t>
            </a:r>
            <a:r>
              <a:rPr lang="vi-VN" sz="2000" b="1" baseline="0" dirty="0">
                <a:solidFill>
                  <a:srgbClr val="C00000"/>
                </a:solidFill>
              </a:rPr>
              <a:t> </a:t>
            </a:r>
            <a:r>
              <a:rPr lang="vi-VN" sz="2000" b="1" baseline="0" dirty="0" err="1">
                <a:solidFill>
                  <a:srgbClr val="C00000"/>
                </a:solidFill>
              </a:rPr>
              <a:t>hụt</a:t>
            </a:r>
            <a:r>
              <a:rPr lang="vi-VN" sz="2000" b="1" baseline="0" dirty="0">
                <a:solidFill>
                  <a:srgbClr val="C00000"/>
                </a:solidFill>
              </a:rPr>
              <a:t> </a:t>
            </a:r>
            <a:r>
              <a:rPr lang="vi-VN" sz="2000" b="1" baseline="0" dirty="0" err="1">
                <a:solidFill>
                  <a:srgbClr val="C00000"/>
                </a:solidFill>
              </a:rPr>
              <a:t>dịch</a:t>
            </a:r>
            <a:r>
              <a:rPr lang="vi-VN" sz="2000" b="1" baseline="0" dirty="0">
                <a:solidFill>
                  <a:srgbClr val="C00000"/>
                </a:solidFill>
              </a:rPr>
              <a:t> </a:t>
            </a:r>
            <a:r>
              <a:rPr lang="vi-VN" sz="2000" b="1" baseline="0" dirty="0" err="1">
                <a:solidFill>
                  <a:srgbClr val="C00000"/>
                </a:solidFill>
              </a:rPr>
              <a:t>vụ</a:t>
            </a:r>
            <a:r>
              <a:rPr lang="vi-VN" sz="2000" b="1" baseline="0" dirty="0">
                <a:solidFill>
                  <a:srgbClr val="C00000"/>
                </a:solidFill>
              </a:rPr>
              <a:t> XH cơ </a:t>
            </a:r>
            <a:r>
              <a:rPr lang="vi-VN" sz="2000" b="1" baseline="0" dirty="0" err="1">
                <a:solidFill>
                  <a:srgbClr val="C00000"/>
                </a:solidFill>
              </a:rPr>
              <a:t>bản</a:t>
            </a:r>
            <a:r>
              <a:rPr lang="vi-VN" sz="2000" b="1" baseline="0" dirty="0">
                <a:solidFill>
                  <a:srgbClr val="C00000"/>
                </a:solidFill>
              </a:rPr>
              <a:t> </a:t>
            </a:r>
            <a:r>
              <a:rPr lang="vi-VN" sz="2000" b="1" baseline="0" dirty="0" err="1">
                <a:solidFill>
                  <a:srgbClr val="C00000"/>
                </a:solidFill>
              </a:rPr>
              <a:t>của</a:t>
            </a:r>
            <a:r>
              <a:rPr lang="vi-VN" sz="2000" b="1" baseline="0" dirty="0">
                <a:solidFill>
                  <a:srgbClr val="C00000"/>
                </a:solidFill>
              </a:rPr>
              <a:t> </a:t>
            </a:r>
            <a:r>
              <a:rPr lang="vi-VN" sz="2000" b="1" baseline="0" dirty="0" err="1">
                <a:solidFill>
                  <a:srgbClr val="C00000"/>
                </a:solidFill>
              </a:rPr>
              <a:t>hộ</a:t>
            </a:r>
            <a:r>
              <a:rPr lang="vi-VN" sz="2000" b="1" baseline="0" dirty="0">
                <a:solidFill>
                  <a:srgbClr val="C00000"/>
                </a:solidFill>
              </a:rPr>
              <a:t> </a:t>
            </a:r>
            <a:r>
              <a:rPr lang="vi-VN" sz="2000" b="1" baseline="0" dirty="0" err="1">
                <a:solidFill>
                  <a:srgbClr val="C00000"/>
                </a:solidFill>
              </a:rPr>
              <a:t>nghèo</a:t>
            </a:r>
            <a:endParaRPr lang="vi-VN" sz="2000" b="1" dirty="0">
              <a:solidFill>
                <a:srgbClr val="C00000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33635674616759864"/>
          <c:y val="0.19903551470530609"/>
          <c:w val="0.34261563771919817"/>
          <c:h val="0.72398872824628102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Việc làm</c:v>
                </c:pt>
                <c:pt idx="1">
                  <c:v>Người phụ thuộc</c:v>
                </c:pt>
                <c:pt idx="2">
                  <c:v>Dinh dưỡng</c:v>
                </c:pt>
                <c:pt idx="3">
                  <c:v>BHYT</c:v>
                </c:pt>
                <c:pt idx="4">
                  <c:v>Trình độ giáo dục</c:v>
                </c:pt>
                <c:pt idx="5">
                  <c:v>Đi học của trẻ em</c:v>
                </c:pt>
                <c:pt idx="6">
                  <c:v>Chất lượng nhà ở</c:v>
                </c:pt>
                <c:pt idx="7">
                  <c:v>Diện tích nhà ở BQ</c:v>
                </c:pt>
                <c:pt idx="8">
                  <c:v>Nguồn nước sinh hoạt</c:v>
                </c:pt>
                <c:pt idx="9">
                  <c:v>Nhà tiêu hợp vệ sinh</c:v>
                </c:pt>
                <c:pt idx="10">
                  <c:v>Sử dụng dịch vụ viễn thông</c:v>
                </c:pt>
                <c:pt idx="11">
                  <c:v>Phương tiện tiếp cận thông tin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45.33</c:v>
                </c:pt>
                <c:pt idx="1">
                  <c:v>34.25</c:v>
                </c:pt>
                <c:pt idx="2">
                  <c:v>41.33</c:v>
                </c:pt>
                <c:pt idx="3">
                  <c:v>67.680000000000007</c:v>
                </c:pt>
                <c:pt idx="4">
                  <c:v>27.36</c:v>
                </c:pt>
                <c:pt idx="5">
                  <c:v>15.16</c:v>
                </c:pt>
                <c:pt idx="6">
                  <c:v>19.11</c:v>
                </c:pt>
                <c:pt idx="7">
                  <c:v>29.32</c:v>
                </c:pt>
                <c:pt idx="8">
                  <c:v>13.2</c:v>
                </c:pt>
                <c:pt idx="9">
                  <c:v>46.69</c:v>
                </c:pt>
                <c:pt idx="10">
                  <c:v>78.16</c:v>
                </c:pt>
                <c:pt idx="11">
                  <c:v>38.92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C3-4976-A225-48F9E253F6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Việc làm</c:v>
                </c:pt>
                <c:pt idx="1">
                  <c:v>Người phụ thuộc</c:v>
                </c:pt>
                <c:pt idx="2">
                  <c:v>Dinh dưỡng</c:v>
                </c:pt>
                <c:pt idx="3">
                  <c:v>BHYT</c:v>
                </c:pt>
                <c:pt idx="4">
                  <c:v>Trình độ giáo dục</c:v>
                </c:pt>
                <c:pt idx="5">
                  <c:v>Đi học của trẻ em</c:v>
                </c:pt>
                <c:pt idx="6">
                  <c:v>Chất lượng nhà ở</c:v>
                </c:pt>
                <c:pt idx="7">
                  <c:v>Diện tích nhà ở BQ</c:v>
                </c:pt>
                <c:pt idx="8">
                  <c:v>Nguồn nước sinh hoạt</c:v>
                </c:pt>
                <c:pt idx="9">
                  <c:v>Nhà tiêu hợp vệ sinh</c:v>
                </c:pt>
                <c:pt idx="10">
                  <c:v>Sử dụng dịch vụ viễn thông</c:v>
                </c:pt>
                <c:pt idx="11">
                  <c:v>Phương tiện tiếp cận thông tin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</c:numCache>
            </c:numRef>
          </c:val>
          <c:extLst>
            <c:ext xmlns:c16="http://schemas.microsoft.com/office/drawing/2014/chart" uri="{C3380CC4-5D6E-409C-BE32-E72D297353CC}">
              <c16:uniqueId val="{00000001-89C3-4976-A225-48F9E253F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9977808"/>
        <c:axId val="969975840"/>
      </c:radarChart>
      <c:catAx>
        <c:axId val="96997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969975840"/>
        <c:crosses val="autoZero"/>
        <c:auto val="1"/>
        <c:lblAlgn val="ctr"/>
        <c:lblOffset val="100"/>
        <c:noMultiLvlLbl val="0"/>
      </c:catAx>
      <c:valAx>
        <c:axId val="96997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96997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vi-VN" sz="2000" b="1" dirty="0">
                <a:solidFill>
                  <a:srgbClr val="C00000"/>
                </a:solidFill>
              </a:rPr>
              <a:t>Nguyên nhân </a:t>
            </a:r>
            <a:r>
              <a:rPr lang="vi-VN" sz="2000" b="1" dirty="0" err="1">
                <a:solidFill>
                  <a:srgbClr val="C00000"/>
                </a:solidFill>
              </a:rPr>
              <a:t>nghèo</a:t>
            </a:r>
            <a:endParaRPr lang="vi-VN" sz="2000" b="1" dirty="0">
              <a:solidFill>
                <a:srgbClr val="C00000"/>
              </a:solidFill>
            </a:endParaRPr>
          </a:p>
        </c:rich>
      </c:tx>
      <c:layout>
        <c:manualLayout>
          <c:xMode val="edge"/>
          <c:yMode val="edge"/>
          <c:x val="0.38031096656396213"/>
          <c:y val="1.281516475962888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vi-VN"/>
        </a:p>
      </c:txPr>
    </c:title>
    <c:autoTitleDeleted val="0"/>
    <c:plotArea>
      <c:layout>
        <c:manualLayout>
          <c:layoutTarget val="inner"/>
          <c:xMode val="edge"/>
          <c:yMode val="edge"/>
          <c:x val="0.3254875613374415"/>
          <c:y val="0.20435808436091782"/>
          <c:w val="0.3393634219635589"/>
          <c:h val="0.72019409626549957"/>
        </c:manualLayout>
      </c:layout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Không có đất SX</c:v>
                </c:pt>
                <c:pt idx="1">
                  <c:v>Không có vốn</c:v>
                </c:pt>
                <c:pt idx="2">
                  <c:v>Không có lao động</c:v>
                </c:pt>
                <c:pt idx="3">
                  <c:v>Không có công cụ, phương tiện SX</c:v>
                </c:pt>
                <c:pt idx="4">
                  <c:v>Không có kiến thức SX</c:v>
                </c:pt>
                <c:pt idx="5">
                  <c:v>Không có kỹ năng LĐ, SX</c:v>
                </c:pt>
                <c:pt idx="6">
                  <c:v>Có người ốm đau, bệnh nặng, tai nạn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36.42</c:v>
                </c:pt>
                <c:pt idx="1">
                  <c:v>43.16</c:v>
                </c:pt>
                <c:pt idx="2">
                  <c:v>24.97</c:v>
                </c:pt>
                <c:pt idx="3">
                  <c:v>20.09</c:v>
                </c:pt>
                <c:pt idx="4">
                  <c:v>19.04</c:v>
                </c:pt>
                <c:pt idx="5">
                  <c:v>20.54</c:v>
                </c:pt>
                <c:pt idx="6">
                  <c:v>27.09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C3-4976-A225-48F9E253F6F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Sheet1!$A$2:$A$8</c:f>
              <c:strCache>
                <c:ptCount val="7"/>
                <c:pt idx="0">
                  <c:v>Không có đất SX</c:v>
                </c:pt>
                <c:pt idx="1">
                  <c:v>Không có vốn</c:v>
                </c:pt>
                <c:pt idx="2">
                  <c:v>Không có lao động</c:v>
                </c:pt>
                <c:pt idx="3">
                  <c:v>Không có công cụ, phương tiện SX</c:v>
                </c:pt>
                <c:pt idx="4">
                  <c:v>Không có kiến thức SX</c:v>
                </c:pt>
                <c:pt idx="5">
                  <c:v>Không có kỹ năng LĐ, SX</c:v>
                </c:pt>
                <c:pt idx="6">
                  <c:v>Có người ốm đau, bệnh nặng, tai nạn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  <c:extLst>
            <c:ext xmlns:c16="http://schemas.microsoft.com/office/drawing/2014/chart" uri="{C3380CC4-5D6E-409C-BE32-E72D297353CC}">
              <c16:uniqueId val="{00000001-89C3-4976-A225-48F9E253F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69977808"/>
        <c:axId val="969975840"/>
      </c:radarChart>
      <c:catAx>
        <c:axId val="969977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969975840"/>
        <c:crosses val="autoZero"/>
        <c:auto val="1"/>
        <c:lblAlgn val="ctr"/>
        <c:lblOffset val="100"/>
        <c:noMultiLvlLbl val="0"/>
      </c:catAx>
      <c:valAx>
        <c:axId val="96997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vi-VN"/>
          </a:p>
        </c:txPr>
        <c:crossAx val="96997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vi-V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08031-F720-45A5-992C-B6FDA60FEEBA}" type="datetimeFigureOut">
              <a:rPr lang="vi-VN" smtClean="0"/>
              <a:t>16/04/2022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59741-D841-49DC-B520-187F6AE19455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732935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3544625-0ADF-4414-89A2-9E135F0C849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498086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08A69D-0612-4622-A1AC-E3AC9C9F30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919BD10-D7CB-4E24-BEBD-755FBF5337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059E1-2E60-44DB-9914-54D40E5FD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AC8C3-DCF6-48A4-BFA7-C4A9F8A0A867}" type="datetime1">
              <a:rPr lang="vi-VN" smtClean="0"/>
              <a:t>16/04/2022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013806-C22E-4D0A-BE15-77F1A8172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222D59-3319-4A7E-A599-6054ECA0E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1717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30240-49EF-447E-803E-EB83584FF5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710204-9BED-45D0-8A10-B7C5FF2D13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50D4B-1C02-4E0C-BC0A-9A3276C4C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648AB-1F42-4FC9-8AF3-BD5DCD288ABF}" type="datetime1">
              <a:rPr lang="vi-VN" smtClean="0"/>
              <a:t>16/04/2022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E7E2B-26D8-4D45-9F08-535B94DC9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6A7D31-B21B-4DE2-9DB4-FE5388302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0653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614B3D-FFAB-4564-9E56-450C1BF942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E9EAA5-E24E-4C9F-952F-FB642998F4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C7842-F5D9-4457-A156-7AD1E8C56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E9036-8BD8-494B-98D4-5DF162060936}" type="datetime1">
              <a:rPr lang="vi-VN" smtClean="0"/>
              <a:t>16/04/2022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6F61F1-49DF-4785-8C91-57AD31F6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FCFCD-A9C4-4CF5-8A91-2685E428B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0515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9286ABA3-2972-4D18-BDF8-1F97578F32DC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1583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4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5C52E-36AF-49C1-A63F-BA44BC0C38CB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93537" y="5876412"/>
            <a:ext cx="2926080" cy="906885"/>
          </a:xfrm>
          <a:noFill/>
        </p:spPr>
        <p:txBody>
          <a:bodyPr/>
          <a:lstStyle>
            <a:lvl1pPr>
              <a:defRPr sz="4000">
                <a:solidFill>
                  <a:schemeClr val="accent1">
                    <a:lumMod val="75000"/>
                    <a:alpha val="2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94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A73BBC-572F-4B43-925E-88567681B158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19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CAF49-8EF9-4AC1-B468-7729205D4522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70150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7C3046-90F3-4BF7-A1B7-BA870455D79A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0504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1F5C6-3903-4C30-B490-A3982B2A812A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8875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03C85-EB43-4720-9104-95DFAE0C2A97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1285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3205D-A173-44E2-BA88-B0B75ECAAC0D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86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22FAC-6E4C-43A9-8B94-CF629F49D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8884"/>
          </a:xfrm>
        </p:spPr>
        <p:txBody>
          <a:bodyPr>
            <a:normAutofit/>
          </a:bodyPr>
          <a:lstStyle>
            <a:lvl1pPr>
              <a:defRPr sz="4000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B8898-8099-4C63-BA56-8A3A26F91A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251"/>
            <a:ext cx="10515600" cy="4752754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vi-V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60274-C3A2-43F0-AE70-CFAC7DB75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BA8C9-4BE5-4990-9874-99262467A84B}" type="datetime1">
              <a:rPr lang="vi-VN" smtClean="0"/>
              <a:t>16/04/2022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D0C682-F0C9-4FBF-8184-F9C33A460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98E9B-46EB-4B4D-A060-4844992BD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67648" y="6356350"/>
            <a:ext cx="2743200" cy="365125"/>
          </a:xfrm>
        </p:spPr>
        <p:txBody>
          <a:bodyPr/>
          <a:lstStyle>
            <a:lvl1pPr>
              <a:defRPr sz="1600"/>
            </a:lvl1pPr>
          </a:lstStyle>
          <a:p>
            <a:fld id="{257C9B09-1C5B-487D-AD02-EEF13BB8163F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68523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587C3EC9-8BCE-431D-A173-7CA0120E6D72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05578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AEA37-AC37-43DF-8084-4405F74F846C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7910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AD9A3-6C80-4F33-BDD2-1E582E2B5228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80FD7-201F-4A7A-A673-D42EA59B8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C1D60E-9135-4922-8C70-CEA368BE3F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DBD0D5-E082-4F5C-BB04-DCC3AF7C0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5092E-B3D2-48A4-BA9E-189BCB7AA383}" type="datetime1">
              <a:rPr lang="vi-VN" smtClean="0"/>
              <a:t>16/04/2022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33F5E-CD2A-4A49-997C-12618D617B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14330-91A3-4C92-9BE2-511B70BE4C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7406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EBD3AD-6E32-40D7-B9B1-547468D5C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306D9D-832B-4C38-BC7D-7112F83615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BE1806-A828-43BF-B135-8DEF4D93E4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9C1F8-8F1F-4C3C-AD2F-0FBE2A2D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FE9DF-18AA-4758-847A-B28D7972A5DA}" type="datetime1">
              <a:rPr lang="vi-VN" smtClean="0"/>
              <a:t>16/04/2022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690192-A9F6-4D63-8184-C2B607E5A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E4C39F-62D2-4A40-A53E-FD36681FD0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690513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E5FAF-1933-4DD8-8124-BB1D065C1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CB605-B876-43B5-9AC3-4BAFE6943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BCA1D0-0F12-464A-A617-C89BB43393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C8B7299-8D97-4C10-8CF8-3315A823D6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24959-9B27-4B8C-B938-060501C216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4B83BE-AAAC-425E-895D-94805C7A9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B9BB3-A6EF-49F5-8AFC-5A2BB653B4D3}" type="datetime1">
              <a:rPr lang="vi-VN" smtClean="0"/>
              <a:t>16/04/2022</a:t>
            </a:fld>
            <a:endParaRPr lang="vi-V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FEA95E8-57CE-419F-B2DB-17E267F93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62F32D-9D4B-4903-B9D9-C9D06C0578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95023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EFF75-A575-4922-9D51-258E46B35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E616F3-672F-4630-9168-03421DAEF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0F1A7-A26F-4659-AB6B-865F50E77540}" type="datetime1">
              <a:rPr lang="vi-VN" smtClean="0"/>
              <a:t>16/04/2022</a:t>
            </a:fld>
            <a:endParaRPr lang="vi-V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32D546-76B1-4447-A5EB-BF74AC71F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A5BA31-CE2E-4582-8B80-A91A181EF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54909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E5C2BA-CC37-4901-8621-31D2F5135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3BB03-F8C2-474A-B422-9671A9DD02BC}" type="datetime1">
              <a:rPr lang="vi-VN" smtClean="0"/>
              <a:t>16/04/2022</a:t>
            </a:fld>
            <a:endParaRPr lang="vi-V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CC36D49-C447-4CC9-B9AD-F3620EE05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2DCC69-944C-45DB-908A-B87D819FD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559531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AB0C4-A553-470F-ABAD-6BEC8AF5B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9E766-F05D-4759-A1E2-A2D09A5E12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AF72C8-3143-4886-BD0E-969756D4A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F24E7F-A055-4253-9166-9DD42AA7D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D5B3E-00C7-407E-A704-2806B8472685}" type="datetime1">
              <a:rPr lang="vi-VN" smtClean="0"/>
              <a:t>16/04/2022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579113-BF78-417E-BAF1-557BAF6D19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DF0432-16EB-4FC0-869D-0A81A2AD6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5847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4F2B9-6811-4BB7-BA9B-5281D2672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8E8848-3302-46B2-830E-8E0FF7D9B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F07D5D-B73B-4C67-ACBC-279338E241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EE7F1D-5DCC-4D9E-A7D2-E4F2F8DDA8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12064-24EC-4C9E-89BF-60388101A7D3}" type="datetime1">
              <a:rPr lang="vi-VN" smtClean="0"/>
              <a:t>16/04/2022</a:t>
            </a:fld>
            <a:endParaRPr lang="vi-V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3FEFF-8890-4E44-BBB2-92C11A6AA6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372E6F-2E9D-4778-A125-A752F255F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28799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1EFE0D-280E-474E-A82F-F3942C9EA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vi-V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CDED41-21CB-4441-846F-4E13831934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62DDB-97FA-4259-A812-170A534FFE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638FB3-C709-4B30-A4AF-06B0C88222AB}" type="datetime1">
              <a:rPr lang="vi-VN" smtClean="0"/>
              <a:t>16/04/2022</a:t>
            </a:fld>
            <a:endParaRPr lang="vi-V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B8BF4-64C0-47A3-B4E8-0D460F85B9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81C638-5C1A-4353-9596-B5A1B4E32F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7C9B09-1C5B-487D-AD02-EEF13BB8163F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1819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ACBD414C-CF0C-428B-A34E-A9861C4238A6}" type="datetime1">
              <a:rPr lang="en-US" smtClean="0"/>
              <a:t>4/16/2022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822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svg"/><Relationship Id="rId18" Type="http://schemas.openxmlformats.org/officeDocument/2006/relationships/image" Target="../media/image1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12" Type="http://schemas.openxmlformats.org/officeDocument/2006/relationships/image" Target="../media/image12.png"/><Relationship Id="rId17" Type="http://schemas.openxmlformats.org/officeDocument/2006/relationships/image" Target="../media/image17.sv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svg"/><Relationship Id="rId5" Type="http://schemas.openxmlformats.org/officeDocument/2006/relationships/image" Target="../media/image5.svg"/><Relationship Id="rId15" Type="http://schemas.openxmlformats.org/officeDocument/2006/relationships/image" Target="../media/image15.svg"/><Relationship Id="rId10" Type="http://schemas.openxmlformats.org/officeDocument/2006/relationships/image" Target="../media/image10.png"/><Relationship Id="rId19" Type="http://schemas.openxmlformats.org/officeDocument/2006/relationships/image" Target="../media/image19.svg"/><Relationship Id="rId4" Type="http://schemas.openxmlformats.org/officeDocument/2006/relationships/image" Target="../media/image4.png"/><Relationship Id="rId9" Type="http://schemas.openxmlformats.org/officeDocument/2006/relationships/image" Target="../media/image9.svg"/><Relationship Id="rId1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document-agreement-documents-sign-428338/" TargetMode="External"/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inh Nghiệm Du Lịch Huế tự túc từ Ví MoMo Cho Bạn Khám Phá Trọn Vẹn Cố Đô">
            <a:extLst>
              <a:ext uri="{FF2B5EF4-FFF2-40B4-BE49-F238E27FC236}">
                <a16:creationId xmlns:a16="http://schemas.microsoft.com/office/drawing/2014/main" id="{4306BE49-5190-40FD-8648-F0E53A09C7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40" t="8677" b="414"/>
          <a:stretch/>
        </p:blipFill>
        <p:spPr bwMode="auto">
          <a:xfrm>
            <a:off x="20" y="10"/>
            <a:ext cx="1218470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8" name="Rectangle 70">
            <a:extLst>
              <a:ext uri="{FF2B5EF4-FFF2-40B4-BE49-F238E27FC236}">
                <a16:creationId xmlns:a16="http://schemas.microsoft.com/office/drawing/2014/main" id="{8DE938CA-5A75-4A41-BBD4-248248C85E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2267" y="0"/>
            <a:ext cx="4633540" cy="6858000"/>
          </a:xfrm>
          <a:prstGeom prst="rect">
            <a:avLst/>
          </a:prstGeom>
          <a:solidFill>
            <a:srgbClr val="3A2B54">
              <a:alpha val="9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0C7600-5BA8-4A54-887F-74AF87750A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13406" y="770466"/>
            <a:ext cx="3829476" cy="3684575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Đề án Giảm nghèo bền vững giai đoạn 2021-2025 trên địa bàn tỉnh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Thừa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Thiên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Huế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Một số Nội dung trọng tâm và Khuyến nghị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584786-6548-4BB4-95FD-977AD1F362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5937" y="4717239"/>
            <a:ext cx="3829476" cy="1645920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TP. </a:t>
            </a:r>
            <a:r>
              <a:rPr lang="en-US" sz="2000" dirty="0" err="1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Huế</a:t>
            </a:r>
            <a:r>
              <a:rPr lang="en-US" sz="2000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ngày 16/4/2022</a:t>
            </a:r>
            <a:endParaRPr lang="vi-VN" sz="2000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3DB697-DE41-433E-B7DF-7A3BED6EE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63926" y="5876412"/>
            <a:ext cx="2926080" cy="1397039"/>
          </a:xfrm>
        </p:spPr>
        <p:txBody>
          <a:bodyPr>
            <a:normAutofit/>
          </a:bodyPr>
          <a:lstStyle/>
          <a:p>
            <a:pPr marL="0" marR="0" lvl="0" indent="0" defTabSz="4572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9E57DC2-970A-4B3E-BB1C-7A09969E49DF}" type="slidenum">
              <a:rPr kumimoji="0" lang="en-US" sz="9500" b="0" i="0" u="none" strike="noStrike" kern="1200" cap="none" spc="0" normalizeH="0" baseline="0" noProof="0" smtClean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pPr marL="0" marR="0" lvl="0" indent="0" defTabSz="4572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9500" b="0" i="0" u="none" strike="noStrike" kern="1200" cap="none" spc="0" normalizeH="0" baseline="0" noProof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17721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CB7F5-9161-45D9-B082-027DD7F48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“Giảm nghèo </a:t>
            </a:r>
            <a:r>
              <a:rPr lang="en-US" b="1" dirty="0" err="1">
                <a:solidFill>
                  <a:srgbClr val="0070C0"/>
                </a:solidFill>
              </a:rPr>
              <a:t>theo</a:t>
            </a:r>
            <a:r>
              <a:rPr lang="en-US" b="1" dirty="0">
                <a:solidFill>
                  <a:srgbClr val="0070C0"/>
                </a:solidFill>
              </a:rPr>
              <a:t> địa chỉ” - gắn với mô hình sinh kế</a:t>
            </a:r>
            <a:endParaRPr lang="vi-VN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979406-92A8-43AA-AEBD-37B9FCE5E0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10</a:t>
            </a:fld>
            <a:endParaRPr lang="vi-VN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2770BA-31A4-48BA-899C-90030DD7A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329070"/>
            <a:ext cx="4690729" cy="544387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i="1" dirty="0"/>
              <a:t>Xây dựng qui trình, hướng dẫn phương pháp, cách làm “giảm nghèo </a:t>
            </a:r>
            <a:r>
              <a:rPr lang="en-US" sz="2000" i="1" dirty="0" err="1"/>
              <a:t>theo</a:t>
            </a:r>
            <a:r>
              <a:rPr lang="en-US" sz="2000" i="1" dirty="0"/>
              <a:t> địa chỉ” </a:t>
            </a:r>
            <a:r>
              <a:rPr lang="en-US" sz="2000" i="1" dirty="0">
                <a:sym typeface="Wingdings" panose="05000000000000000000" pitchFamily="2" charset="2"/>
              </a:rPr>
              <a:t> lấy hộ nghèo làm trung tâm:</a:t>
            </a:r>
            <a:endParaRPr lang="en-US" sz="2000" i="1" dirty="0"/>
          </a:p>
          <a:p>
            <a:r>
              <a:rPr lang="en-US" sz="2000" dirty="0"/>
              <a:t>Rà soát đặc điểm, </a:t>
            </a:r>
            <a:r>
              <a:rPr lang="en-US" sz="2000" dirty="0" err="1"/>
              <a:t>nhu</a:t>
            </a:r>
            <a:r>
              <a:rPr lang="en-US" sz="2000" dirty="0"/>
              <a:t> cầu, phương án sinh kế của từng hộ nghèo </a:t>
            </a:r>
            <a:r>
              <a:rPr lang="en-US" sz="2000" dirty="0">
                <a:sym typeface="Wingdings" panose="05000000000000000000" pitchFamily="2" charset="2"/>
              </a:rPr>
              <a:t> xây dựng kế </a:t>
            </a:r>
            <a:r>
              <a:rPr lang="en-US" sz="2000" dirty="0" err="1">
                <a:sym typeface="Wingdings" panose="05000000000000000000" pitchFamily="2" charset="2"/>
              </a:rPr>
              <a:t>hoạch</a:t>
            </a:r>
            <a:r>
              <a:rPr lang="en-US" sz="2000" dirty="0">
                <a:sym typeface="Wingdings" panose="05000000000000000000" pitchFamily="2" charset="2"/>
              </a:rPr>
              <a:t> giảm nghèo cụ thể đến từng hộ</a:t>
            </a:r>
            <a:endParaRPr lang="en-US" sz="2000" dirty="0"/>
          </a:p>
          <a:p>
            <a:r>
              <a:rPr lang="en-US" sz="2000" dirty="0"/>
              <a:t>Xuất phát từ phương án sinh kế của từng hộ </a:t>
            </a:r>
            <a:r>
              <a:rPr lang="en-US" sz="2000" dirty="0">
                <a:sym typeface="Wingdings" panose="05000000000000000000" pitchFamily="2" charset="2"/>
              </a:rPr>
              <a:t> tổng hợp thành một số mô hình sinh kế (cây con, ngành nghề, dịch vụ) để xây dựng dự án HTPTSX</a:t>
            </a:r>
          </a:p>
          <a:p>
            <a:r>
              <a:rPr lang="en-US" sz="2000" dirty="0">
                <a:sym typeface="Wingdings" panose="05000000000000000000" pitchFamily="2" charset="2"/>
              </a:rPr>
              <a:t>Có thể có những dự án HTPTSX tổng hợp, </a:t>
            </a:r>
            <a:r>
              <a:rPr lang="en-US" sz="2000" dirty="0" err="1">
                <a:sym typeface="Wingdings" panose="05000000000000000000" pitchFamily="2" charset="2"/>
              </a:rPr>
              <a:t>theo</a:t>
            </a:r>
            <a:r>
              <a:rPr lang="en-US" sz="2000" dirty="0">
                <a:sym typeface="Wingdings" panose="05000000000000000000" pitchFamily="2" charset="2"/>
              </a:rPr>
              <a:t> hướng đa dạng </a:t>
            </a:r>
            <a:r>
              <a:rPr lang="en-US" sz="2000" dirty="0" err="1">
                <a:sym typeface="Wingdings" panose="05000000000000000000" pitchFamily="2" charset="2"/>
              </a:rPr>
              <a:t>hoá</a:t>
            </a:r>
            <a:r>
              <a:rPr lang="en-US" sz="2000" dirty="0">
                <a:sym typeface="Wingdings" panose="05000000000000000000" pitchFamily="2" charset="2"/>
              </a:rPr>
              <a:t> sinh kế</a:t>
            </a:r>
          </a:p>
          <a:p>
            <a:r>
              <a:rPr lang="en-US" sz="2000" dirty="0">
                <a:sym typeface="Wingdings" panose="05000000000000000000" pitchFamily="2" charset="2"/>
              </a:rPr>
              <a:t>Đảm bảo yếu tố </a:t>
            </a:r>
            <a:r>
              <a:rPr lang="en-US" sz="2000" dirty="0" err="1">
                <a:sym typeface="Wingdings" panose="05000000000000000000" pitchFamily="2" charset="2"/>
              </a:rPr>
              <a:t>mùa</a:t>
            </a:r>
            <a:r>
              <a:rPr lang="en-US" sz="2000" dirty="0">
                <a:sym typeface="Wingdings" panose="05000000000000000000" pitchFamily="2" charset="2"/>
              </a:rPr>
              <a:t> vụ, giảm </a:t>
            </a:r>
            <a:r>
              <a:rPr lang="en-US" sz="2000" dirty="0" err="1">
                <a:sym typeface="Wingdings" panose="05000000000000000000" pitchFamily="2" charset="2"/>
              </a:rPr>
              <a:t>thiểu</a:t>
            </a:r>
            <a:r>
              <a:rPr lang="en-US" sz="2000" dirty="0">
                <a:sym typeface="Wingdings" panose="05000000000000000000" pitchFamily="2" charset="2"/>
              </a:rPr>
              <a:t> rủi </a:t>
            </a:r>
            <a:r>
              <a:rPr lang="en-US" sz="2000" dirty="0" err="1">
                <a:sym typeface="Wingdings" panose="05000000000000000000" pitchFamily="2" charset="2"/>
              </a:rPr>
              <a:t>ro</a:t>
            </a:r>
            <a:r>
              <a:rPr lang="en-US" sz="2000" dirty="0">
                <a:sym typeface="Wingdings" panose="05000000000000000000" pitchFamily="2" charset="2"/>
              </a:rPr>
              <a:t> thời tiết, </a:t>
            </a:r>
            <a:r>
              <a:rPr lang="en-US" sz="2000" dirty="0" err="1">
                <a:sym typeface="Wingdings" panose="05000000000000000000" pitchFamily="2" charset="2"/>
              </a:rPr>
              <a:t>bão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lũ</a:t>
            </a:r>
            <a:r>
              <a:rPr lang="en-US" sz="2000" dirty="0">
                <a:sym typeface="Wingdings" panose="05000000000000000000" pitchFamily="2" charset="2"/>
              </a:rPr>
              <a:t>…</a:t>
            </a:r>
          </a:p>
          <a:p>
            <a:r>
              <a:rPr lang="en-US" sz="2000" dirty="0">
                <a:sym typeface="Wingdings" panose="05000000000000000000" pitchFamily="2" charset="2"/>
              </a:rPr>
              <a:t>Lồng ghép nguồn lực</a:t>
            </a:r>
          </a:p>
          <a:p>
            <a:r>
              <a:rPr lang="en-US" sz="2000" dirty="0">
                <a:sym typeface="Wingdings" panose="05000000000000000000" pitchFamily="2" charset="2"/>
              </a:rPr>
              <a:t>Phân công trách nhiệm cụ thể</a:t>
            </a:r>
          </a:p>
          <a:p>
            <a:r>
              <a:rPr lang="en-US" sz="2000" dirty="0">
                <a:sym typeface="Wingdings" panose="05000000000000000000" pitchFamily="2" charset="2"/>
              </a:rPr>
              <a:t>Tăng cường giám sát, đánh giá hiệu quả.</a:t>
            </a:r>
            <a:endParaRPr lang="vi-VN" sz="2000" dirty="0"/>
          </a:p>
        </p:txBody>
      </p:sp>
      <p:pic>
        <p:nvPicPr>
          <p:cNvPr id="7" name="Graphic 6" descr="Family with two children with solid fill">
            <a:extLst>
              <a:ext uri="{FF2B5EF4-FFF2-40B4-BE49-F238E27FC236}">
                <a16:creationId xmlns:a16="http://schemas.microsoft.com/office/drawing/2014/main" id="{A2808E5E-87E8-44B1-8FAA-131B6C732C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2093" y="2993066"/>
            <a:ext cx="914400" cy="914400"/>
          </a:xfrm>
          <a:prstGeom prst="rect">
            <a:avLst/>
          </a:prstGeom>
        </p:spPr>
      </p:pic>
      <p:pic>
        <p:nvPicPr>
          <p:cNvPr id="10" name="Graphic 9" descr="Family with two children with solid fill">
            <a:extLst>
              <a:ext uri="{FF2B5EF4-FFF2-40B4-BE49-F238E27FC236}">
                <a16:creationId xmlns:a16="http://schemas.microsoft.com/office/drawing/2014/main" id="{5BBF70EA-782C-40B8-A0A0-C130138FAE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31674" y="5598043"/>
            <a:ext cx="914400" cy="914400"/>
          </a:xfrm>
          <a:prstGeom prst="rect">
            <a:avLst/>
          </a:prstGeom>
        </p:spPr>
      </p:pic>
      <p:pic>
        <p:nvPicPr>
          <p:cNvPr id="12" name="Graphic 11" descr="Family with two children with solid fill">
            <a:extLst>
              <a:ext uri="{FF2B5EF4-FFF2-40B4-BE49-F238E27FC236}">
                <a16:creationId xmlns:a16="http://schemas.microsoft.com/office/drawing/2014/main" id="{C65CA600-6161-4428-9A85-F15C9FA9DC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932437" y="1373373"/>
            <a:ext cx="914400" cy="914400"/>
          </a:xfrm>
          <a:prstGeom prst="rect">
            <a:avLst/>
          </a:prstGeom>
        </p:spPr>
      </p:pic>
      <p:pic>
        <p:nvPicPr>
          <p:cNvPr id="14" name="Graphic 13" descr="Cow with solid fill">
            <a:extLst>
              <a:ext uri="{FF2B5EF4-FFF2-40B4-BE49-F238E27FC236}">
                <a16:creationId xmlns:a16="http://schemas.microsoft.com/office/drawing/2014/main" id="{91A7E51B-8F9B-4A76-9665-261BE6101D2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70836" y="2216889"/>
            <a:ext cx="914400" cy="914400"/>
          </a:xfrm>
          <a:prstGeom prst="rect">
            <a:avLst/>
          </a:prstGeom>
        </p:spPr>
      </p:pic>
      <p:pic>
        <p:nvPicPr>
          <p:cNvPr id="16" name="Graphic 15" descr="Rooster with solid fill">
            <a:extLst>
              <a:ext uri="{FF2B5EF4-FFF2-40B4-BE49-F238E27FC236}">
                <a16:creationId xmlns:a16="http://schemas.microsoft.com/office/drawing/2014/main" id="{5C55B912-3574-4313-B913-0E047BCD77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732882" y="3375839"/>
            <a:ext cx="914400" cy="914400"/>
          </a:xfrm>
          <a:prstGeom prst="rect">
            <a:avLst/>
          </a:prstGeom>
        </p:spPr>
      </p:pic>
      <p:pic>
        <p:nvPicPr>
          <p:cNvPr id="18" name="Graphic 17" descr="Construction worker male with solid fill">
            <a:extLst>
              <a:ext uri="{FF2B5EF4-FFF2-40B4-BE49-F238E27FC236}">
                <a16:creationId xmlns:a16="http://schemas.microsoft.com/office/drawing/2014/main" id="{2337FDF0-3A6D-443F-A16A-ADBBD717B5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13367" y="4311504"/>
            <a:ext cx="914400" cy="91440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206BF42-2C20-447F-B10F-B642F2DA822B}"/>
              </a:ext>
            </a:extLst>
          </p:cNvPr>
          <p:cNvCxnSpPr>
            <a:stCxn id="12" idx="3"/>
            <a:endCxn id="14" idx="1"/>
          </p:cNvCxnSpPr>
          <p:nvPr/>
        </p:nvCxnSpPr>
        <p:spPr>
          <a:xfrm>
            <a:off x="7846837" y="1830573"/>
            <a:ext cx="1523999" cy="843516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39B665B3-F243-4630-AD92-1A8C710222AA}"/>
              </a:ext>
            </a:extLst>
          </p:cNvPr>
          <p:cNvCxnSpPr>
            <a:stCxn id="7" idx="3"/>
            <a:endCxn id="14" idx="1"/>
          </p:cNvCxnSpPr>
          <p:nvPr/>
        </p:nvCxnSpPr>
        <p:spPr>
          <a:xfrm flipV="1">
            <a:off x="6776493" y="2674089"/>
            <a:ext cx="2594343" cy="776177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418D8AF-A734-4620-A83B-D6BBDF40FD84}"/>
              </a:ext>
            </a:extLst>
          </p:cNvPr>
          <p:cNvCxnSpPr>
            <a:cxnSpLocks/>
            <a:stCxn id="39" idx="3"/>
            <a:endCxn id="16" idx="1"/>
          </p:cNvCxnSpPr>
          <p:nvPr/>
        </p:nvCxnSpPr>
        <p:spPr>
          <a:xfrm>
            <a:off x="6840288" y="2602320"/>
            <a:ext cx="1892594" cy="1230719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1B663566-B86B-40C0-B639-1B4BF941D102}"/>
              </a:ext>
            </a:extLst>
          </p:cNvPr>
          <p:cNvCxnSpPr>
            <a:cxnSpLocks/>
            <a:stCxn id="45" idx="3"/>
            <a:endCxn id="16" idx="1"/>
          </p:cNvCxnSpPr>
          <p:nvPr/>
        </p:nvCxnSpPr>
        <p:spPr>
          <a:xfrm flipV="1">
            <a:off x="7244324" y="3833039"/>
            <a:ext cx="1488558" cy="1443369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1E8D449E-7418-4976-88DD-CDCE7E079D0C}"/>
              </a:ext>
            </a:extLst>
          </p:cNvPr>
          <p:cNvCxnSpPr>
            <a:cxnSpLocks/>
            <a:stCxn id="35" idx="3"/>
            <a:endCxn id="18" idx="1"/>
          </p:cNvCxnSpPr>
          <p:nvPr/>
        </p:nvCxnSpPr>
        <p:spPr>
          <a:xfrm>
            <a:off x="6953702" y="4329224"/>
            <a:ext cx="2459665" cy="439480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E03B284-2E1E-4170-AF84-254776A29AC5}"/>
              </a:ext>
            </a:extLst>
          </p:cNvPr>
          <p:cNvCxnSpPr>
            <a:stCxn id="10" idx="3"/>
            <a:endCxn id="18" idx="1"/>
          </p:cNvCxnSpPr>
          <p:nvPr/>
        </p:nvCxnSpPr>
        <p:spPr>
          <a:xfrm flipV="1">
            <a:off x="7946074" y="4768704"/>
            <a:ext cx="1467293" cy="1286539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A1CC339E-E6A2-40C3-A408-5C6FBA319FE8}"/>
              </a:ext>
            </a:extLst>
          </p:cNvPr>
          <p:cNvCxnSpPr>
            <a:cxnSpLocks/>
            <a:stCxn id="45" idx="3"/>
            <a:endCxn id="18" idx="1"/>
          </p:cNvCxnSpPr>
          <p:nvPr/>
        </p:nvCxnSpPr>
        <p:spPr>
          <a:xfrm flipV="1">
            <a:off x="7244324" y="4768704"/>
            <a:ext cx="2169043" cy="507704"/>
          </a:xfrm>
          <a:prstGeom prst="line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Graphic 34" descr="Family with boy with solid fill">
            <a:extLst>
              <a:ext uri="{FF2B5EF4-FFF2-40B4-BE49-F238E27FC236}">
                <a16:creationId xmlns:a16="http://schemas.microsoft.com/office/drawing/2014/main" id="{42D8FC05-B8D2-4256-91B4-E769979078F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159805" y="3932275"/>
            <a:ext cx="793897" cy="793897"/>
          </a:xfrm>
          <a:prstGeom prst="rect">
            <a:avLst/>
          </a:prstGeom>
        </p:spPr>
      </p:pic>
      <p:pic>
        <p:nvPicPr>
          <p:cNvPr id="39" name="Graphic 38" descr="Woman with baby with solid fill">
            <a:extLst>
              <a:ext uri="{FF2B5EF4-FFF2-40B4-BE49-F238E27FC236}">
                <a16:creationId xmlns:a16="http://schemas.microsoft.com/office/drawing/2014/main" id="{F29ADAF4-9ED8-46A6-A62D-688F0660F5A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037530" y="2200941"/>
            <a:ext cx="802758" cy="802758"/>
          </a:xfrm>
          <a:prstGeom prst="rect">
            <a:avLst/>
          </a:prstGeom>
        </p:spPr>
      </p:pic>
      <p:pic>
        <p:nvPicPr>
          <p:cNvPr id="45" name="Graphic 44" descr="Two women with solid fill">
            <a:extLst>
              <a:ext uri="{FF2B5EF4-FFF2-40B4-BE49-F238E27FC236}">
                <a16:creationId xmlns:a16="http://schemas.microsoft.com/office/drawing/2014/main" id="{F42F1100-E9EA-4B1C-A250-D79DE15D096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388403" y="4848447"/>
            <a:ext cx="855921" cy="855921"/>
          </a:xfrm>
          <a:prstGeom prst="rect">
            <a:avLst/>
          </a:prstGeom>
        </p:spPr>
      </p:pic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59EEBE07-9A1E-47BB-88A8-8214EF8F44F6}"/>
              </a:ext>
            </a:extLst>
          </p:cNvPr>
          <p:cNvCxnSpPr>
            <a:cxnSpLocks/>
            <a:stCxn id="35" idx="3"/>
            <a:endCxn id="16" idx="1"/>
          </p:cNvCxnSpPr>
          <p:nvPr/>
        </p:nvCxnSpPr>
        <p:spPr>
          <a:xfrm flipV="1">
            <a:off x="6953702" y="3833039"/>
            <a:ext cx="1779180" cy="496185"/>
          </a:xfrm>
          <a:prstGeom prst="line">
            <a:avLst/>
          </a:prstGeom>
          <a:ln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7" name="Graphic 56" descr="Link with solid fill">
            <a:extLst>
              <a:ext uri="{FF2B5EF4-FFF2-40B4-BE49-F238E27FC236}">
                <a16:creationId xmlns:a16="http://schemas.microsoft.com/office/drawing/2014/main" id="{F6C7F3AC-286F-49FC-814B-520993DC9854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0504967" y="3234069"/>
            <a:ext cx="838201" cy="838201"/>
          </a:xfrm>
          <a:prstGeom prst="rect">
            <a:avLst/>
          </a:prstGeom>
        </p:spPr>
      </p:pic>
      <p:pic>
        <p:nvPicPr>
          <p:cNvPr id="59" name="Graphic 58" descr="Question Mark with solid fill">
            <a:extLst>
              <a:ext uri="{FF2B5EF4-FFF2-40B4-BE49-F238E27FC236}">
                <a16:creationId xmlns:a16="http://schemas.microsoft.com/office/drawing/2014/main" id="{4F258E55-E1CE-4F19-B967-E9F9171AC386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9"/>
              </a:ext>
            </a:extLst>
          </a:blip>
          <a:stretch>
            <a:fillRect/>
          </a:stretch>
        </p:blipFill>
        <p:spPr>
          <a:xfrm>
            <a:off x="11114567" y="3269511"/>
            <a:ext cx="749596" cy="749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615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5824A-219F-4EEE-907E-14AED5079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41842"/>
            <a:ext cx="10730023" cy="878884"/>
          </a:xfrm>
        </p:spPr>
        <p:txBody>
          <a:bodyPr>
            <a:noAutofit/>
          </a:bodyPr>
          <a:lstStyle/>
          <a:p>
            <a:r>
              <a:rPr lang="vi-VN" sz="2800" b="1" dirty="0">
                <a:solidFill>
                  <a:srgbClr val="0070C0"/>
                </a:solidFill>
              </a:rPr>
              <a:t>III. </a:t>
            </a:r>
            <a:r>
              <a:rPr lang="vi-VN" sz="2800" b="1" dirty="0" err="1">
                <a:solidFill>
                  <a:srgbClr val="0070C0"/>
                </a:solidFill>
              </a:rPr>
              <a:t>Các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dự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án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thành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phần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thuộc</a:t>
            </a:r>
            <a:r>
              <a:rPr lang="vi-VN" sz="2800" b="1" dirty="0">
                <a:solidFill>
                  <a:srgbClr val="0070C0"/>
                </a:solidFill>
              </a:rPr>
              <a:t> CTMTQG GNBV 2021-2025 (2)</a:t>
            </a:r>
            <a:endParaRPr lang="vi-V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3957-7FAE-4264-9A4F-84293F6D3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84522"/>
            <a:ext cx="10515600" cy="565652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2400" b="1" dirty="0"/>
              <a:t>4. Phát triển GDNN, việc làm bền vững (ngành LĐ-TBXH)</a:t>
            </a:r>
          </a:p>
          <a:p>
            <a:pPr lvl="1"/>
            <a:r>
              <a:rPr lang="en-US" sz="2000" dirty="0"/>
              <a:t>Triển khai các Nghị quyết 06/2021/NQ-HĐND, Nghị quyết 30/NQ-HĐND… của tỉnh</a:t>
            </a:r>
          </a:p>
          <a:p>
            <a:pPr lvl="1"/>
            <a:r>
              <a:rPr lang="en-US" sz="2000" dirty="0"/>
              <a:t>Hỗ trợ thông qua doanh nghiệp; và cơ chế </a:t>
            </a:r>
            <a:r>
              <a:rPr lang="en-US" sz="2000" dirty="0">
                <a:highlight>
                  <a:srgbClr val="FFFF00"/>
                </a:highlight>
              </a:rPr>
              <a:t>hỗ trợ trực tiếp </a:t>
            </a:r>
            <a:r>
              <a:rPr lang="en-US" sz="2000" dirty="0" err="1">
                <a:highlight>
                  <a:srgbClr val="FFFF00"/>
                </a:highlight>
              </a:rPr>
              <a:t>cho</a:t>
            </a:r>
            <a:r>
              <a:rPr lang="en-US" sz="2000" dirty="0">
                <a:highlight>
                  <a:srgbClr val="FFFF00"/>
                </a:highlight>
              </a:rPr>
              <a:t> người </a:t>
            </a:r>
            <a:r>
              <a:rPr lang="en-US" sz="2000" dirty="0" err="1">
                <a:highlight>
                  <a:srgbClr val="FFFF00"/>
                </a:highlight>
              </a:rPr>
              <a:t>lao</a:t>
            </a:r>
            <a:r>
              <a:rPr lang="en-US" sz="2000" dirty="0">
                <a:highlight>
                  <a:srgbClr val="FFFF00"/>
                </a:highlight>
              </a:rPr>
              <a:t> động</a:t>
            </a:r>
            <a:r>
              <a:rPr lang="en-US" sz="2000" dirty="0"/>
              <a:t> đi làm việc ở nước ngoài </a:t>
            </a:r>
            <a:r>
              <a:rPr lang="en-US" sz="2000" dirty="0" err="1"/>
              <a:t>theo</a:t>
            </a:r>
            <a:r>
              <a:rPr lang="en-US" sz="2000" dirty="0"/>
              <a:t> hợp đồng, người học nghề </a:t>
            </a:r>
            <a:r>
              <a:rPr lang="en-US" sz="2000" dirty="0" err="1"/>
              <a:t>thuộc</a:t>
            </a:r>
            <a:r>
              <a:rPr lang="en-US" sz="2000" dirty="0"/>
              <a:t> đối tượng của Chương trình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Đổi mới </a:t>
            </a:r>
            <a:r>
              <a:rPr lang="en-US" sz="2000" dirty="0" err="1">
                <a:highlight>
                  <a:srgbClr val="FFFF00"/>
                </a:highlight>
              </a:rPr>
              <a:t>Đào</a:t>
            </a:r>
            <a:r>
              <a:rPr lang="en-US" sz="2000" dirty="0">
                <a:highlight>
                  <a:srgbClr val="FFFF00"/>
                </a:highlight>
              </a:rPr>
              <a:t> tạo nghề gắn với việc làm, gắn với doanh nghiệp, HTX?</a:t>
            </a:r>
            <a:endParaRPr lang="en-US" dirty="0"/>
          </a:p>
          <a:p>
            <a:pPr marL="0" indent="0">
              <a:buNone/>
            </a:pPr>
            <a:r>
              <a:rPr lang="en-US" sz="2400" b="1" dirty="0"/>
              <a:t>5. Dự án 5: Hỗ trợ nhà ở </a:t>
            </a:r>
            <a:r>
              <a:rPr lang="en-US" sz="2400" b="1" dirty="0" err="1"/>
              <a:t>cho</a:t>
            </a:r>
            <a:r>
              <a:rPr lang="en-US" sz="2400" b="1" dirty="0"/>
              <a:t> hộ nghèo, hộ cận nghèo ở huyện nghèo (ngành Xây dựng)</a:t>
            </a:r>
          </a:p>
          <a:p>
            <a:pPr lvl="1"/>
            <a:r>
              <a:rPr lang="en-US" sz="2000" dirty="0"/>
              <a:t>Xác định ưu tiên hỗ trợ nhà ở </a:t>
            </a:r>
            <a:r>
              <a:rPr lang="en-US" sz="2000" dirty="0">
                <a:sym typeface="Wingdings" panose="05000000000000000000" pitchFamily="2" charset="2"/>
              </a:rPr>
              <a:t> gắn với kế </a:t>
            </a:r>
            <a:r>
              <a:rPr lang="en-US" sz="2000" dirty="0" err="1">
                <a:sym typeface="Wingdings" panose="05000000000000000000" pitchFamily="2" charset="2"/>
              </a:rPr>
              <a:t>hoạch</a:t>
            </a:r>
            <a:r>
              <a:rPr lang="en-US" sz="2000" dirty="0">
                <a:sym typeface="Wingdings" panose="05000000000000000000" pitchFamily="2" charset="2"/>
              </a:rPr>
              <a:t> “giảm nghèo </a:t>
            </a:r>
            <a:r>
              <a:rPr lang="en-US" sz="2000" dirty="0" err="1">
                <a:sym typeface="Wingdings" panose="05000000000000000000" pitchFamily="2" charset="2"/>
              </a:rPr>
              <a:t>theo</a:t>
            </a:r>
            <a:r>
              <a:rPr lang="en-US" sz="2000" dirty="0">
                <a:sym typeface="Wingdings" panose="05000000000000000000" pitchFamily="2" charset="2"/>
              </a:rPr>
              <a:t> địa chỉ”, ưu tiên hộ nghèo có thành viên đang </a:t>
            </a:r>
            <a:r>
              <a:rPr lang="en-US" sz="2000" dirty="0" err="1">
                <a:sym typeface="Wingdings" panose="05000000000000000000" pitchFamily="2" charset="2"/>
              </a:rPr>
              <a:t>thụ</a:t>
            </a:r>
            <a:r>
              <a:rPr lang="en-US" sz="2000" dirty="0">
                <a:sym typeface="Wingdings" panose="05000000000000000000" pitchFamily="2" charset="2"/>
              </a:rPr>
              <a:t> hưởng chính sách người có công với cách mạng (CCVCM)…</a:t>
            </a:r>
          </a:p>
          <a:p>
            <a:pPr marL="0" indent="0">
              <a:buNone/>
            </a:pPr>
            <a:r>
              <a:rPr lang="en-US" sz="2400" b="1" dirty="0"/>
              <a:t>6. Dự án 6: Truyền thông (ngành LĐ-TBXH) và giảm nghèo về thông tin (ngành TT và TT)</a:t>
            </a:r>
          </a:p>
          <a:p>
            <a:pPr lvl="1"/>
            <a:r>
              <a:rPr lang="en-US" sz="2000" dirty="0" err="1">
                <a:sym typeface="Wingdings" panose="05000000000000000000" pitchFamily="2" charset="2"/>
              </a:rPr>
              <a:t>Chú</a:t>
            </a:r>
            <a:r>
              <a:rPr lang="en-US" sz="2000" dirty="0">
                <a:sym typeface="Wingdings" panose="05000000000000000000" pitchFamily="2" charset="2"/>
              </a:rPr>
              <a:t> trọng </a:t>
            </a:r>
            <a:r>
              <a:rPr lang="en-US" sz="2000" dirty="0">
                <a:highlight>
                  <a:srgbClr val="FFFF00"/>
                </a:highlight>
                <a:sym typeface="Wingdings" panose="05000000000000000000" pitchFamily="2" charset="2"/>
              </a:rPr>
              <a:t>truyền thông dựa vào cộng đồng</a:t>
            </a:r>
            <a:r>
              <a:rPr lang="en-US" sz="2000" dirty="0">
                <a:sym typeface="Wingdings" panose="05000000000000000000" pitchFamily="2" charset="2"/>
              </a:rPr>
              <a:t>, phát huy vai trò </a:t>
            </a:r>
            <a:r>
              <a:rPr lang="en-US" sz="2000" dirty="0" err="1">
                <a:sym typeface="Wingdings" panose="05000000000000000000" pitchFamily="2" charset="2"/>
              </a:rPr>
              <a:t>gương</a:t>
            </a:r>
            <a:r>
              <a:rPr lang="en-US" sz="2000" dirty="0">
                <a:sym typeface="Wingdings" panose="05000000000000000000" pitchFamily="2" charset="2"/>
              </a:rPr>
              <a:t> điển hình, hộ tiên phong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Thực hiện thường xuyên các hoạt động truyền thông, triển khai chính sách, đối thoại chính sách </a:t>
            </a:r>
            <a:r>
              <a:rPr lang="en-US" sz="2000" dirty="0">
                <a:highlight>
                  <a:srgbClr val="FFFF00"/>
                </a:highlight>
                <a:sym typeface="Wingdings" panose="05000000000000000000" pitchFamily="2" charset="2"/>
              </a:rPr>
              <a:t>trực </a:t>
            </a:r>
            <a:r>
              <a:rPr lang="en-US" sz="2000" dirty="0" err="1">
                <a:highlight>
                  <a:srgbClr val="FFFF00"/>
                </a:highlight>
                <a:sym typeface="Wingdings" panose="05000000000000000000" pitchFamily="2" charset="2"/>
              </a:rPr>
              <a:t>tuyến</a:t>
            </a:r>
            <a:r>
              <a:rPr lang="en-US" sz="2000" dirty="0">
                <a:sym typeface="Wingdings" panose="05000000000000000000" pitchFamily="2" charset="2"/>
              </a:rPr>
              <a:t> (đến </a:t>
            </a:r>
            <a:r>
              <a:rPr lang="en-US" sz="2000" dirty="0" err="1">
                <a:sym typeface="Wingdings" panose="05000000000000000000" pitchFamily="2" charset="2"/>
              </a:rPr>
              <a:t>tận</a:t>
            </a:r>
            <a:r>
              <a:rPr lang="en-US" sz="2000" dirty="0">
                <a:sym typeface="Wingdings" panose="05000000000000000000" pitchFamily="2" charset="2"/>
              </a:rPr>
              <a:t> từng xã/thôn).</a:t>
            </a:r>
          </a:p>
          <a:p>
            <a:pPr marL="0" indent="0">
              <a:buNone/>
            </a:pPr>
            <a:r>
              <a:rPr lang="en-US" sz="2400" b="1" dirty="0">
                <a:sym typeface="Wingdings" panose="05000000000000000000" pitchFamily="2" charset="2"/>
              </a:rPr>
              <a:t>7. Dự án 7: Nâng </a:t>
            </a:r>
            <a:r>
              <a:rPr lang="en-US" sz="2400" b="1" dirty="0" err="1">
                <a:sym typeface="Wingdings" panose="05000000000000000000" pitchFamily="2" charset="2"/>
              </a:rPr>
              <a:t>cao</a:t>
            </a:r>
            <a:r>
              <a:rPr lang="en-US" sz="2400" b="1" dirty="0">
                <a:sym typeface="Wingdings" panose="05000000000000000000" pitchFamily="2" charset="2"/>
              </a:rPr>
              <a:t> năng lực và giám sát đánh giá (ngành LĐ-TBXH)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Tổ công tác GNBV cấp tỉnh, huyện  </a:t>
            </a:r>
            <a:r>
              <a:rPr lang="en-US" sz="2000" dirty="0">
                <a:highlight>
                  <a:srgbClr val="FFFF00"/>
                </a:highlight>
                <a:sym typeface="Wingdings" panose="05000000000000000000" pitchFamily="2" charset="2"/>
              </a:rPr>
              <a:t>tổ chức tập huấn, hướng dẫn trực tiếp </a:t>
            </a:r>
            <a:r>
              <a:rPr lang="en-US" sz="2000" dirty="0" err="1">
                <a:highlight>
                  <a:srgbClr val="FFFF00"/>
                </a:highlight>
                <a:sym typeface="Wingdings" panose="05000000000000000000" pitchFamily="2" charset="2"/>
              </a:rPr>
              <a:t>cho</a:t>
            </a:r>
            <a:r>
              <a:rPr lang="en-US" sz="2000" dirty="0">
                <a:highlight>
                  <a:srgbClr val="FFFF00"/>
                </a:highlight>
                <a:sym typeface="Wingdings" panose="05000000000000000000" pitchFamily="2" charset="2"/>
              </a:rPr>
              <a:t> cán bộ cơ sở</a:t>
            </a:r>
            <a:r>
              <a:rPr lang="en-US" sz="2000" dirty="0">
                <a:sym typeface="Wingdings" panose="05000000000000000000" pitchFamily="2" charset="2"/>
              </a:rPr>
              <a:t> tại các xã về các nội dung của Chương trình, về qui trình “Giảm nghèo </a:t>
            </a:r>
            <a:r>
              <a:rPr lang="en-US" sz="2000" dirty="0" err="1">
                <a:sym typeface="Wingdings" panose="05000000000000000000" pitchFamily="2" charset="2"/>
              </a:rPr>
              <a:t>theo</a:t>
            </a:r>
            <a:r>
              <a:rPr lang="en-US" sz="2000" dirty="0">
                <a:sym typeface="Wingdings" panose="05000000000000000000" pitchFamily="2" charset="2"/>
              </a:rPr>
              <a:t> địa chỉ”…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Đổi mới cách tập huấn, NCNL: </a:t>
            </a:r>
            <a:r>
              <a:rPr lang="en-US" sz="2000" dirty="0">
                <a:highlight>
                  <a:srgbClr val="FFFF00"/>
                </a:highlight>
                <a:sym typeface="Wingdings" panose="05000000000000000000" pitchFamily="2" charset="2"/>
              </a:rPr>
              <a:t>học đi </a:t>
            </a:r>
            <a:r>
              <a:rPr lang="en-US" sz="2000" dirty="0" err="1">
                <a:highlight>
                  <a:srgbClr val="FFFF00"/>
                </a:highlight>
                <a:sym typeface="Wingdings" panose="05000000000000000000" pitchFamily="2" charset="2"/>
              </a:rPr>
              <a:t>đôi</a:t>
            </a:r>
            <a:r>
              <a:rPr lang="en-US" sz="2000" dirty="0">
                <a:highlight>
                  <a:srgbClr val="FFFF00"/>
                </a:highlight>
                <a:sym typeface="Wingdings" panose="05000000000000000000" pitchFamily="2" charset="2"/>
              </a:rPr>
              <a:t> với hành</a:t>
            </a:r>
            <a:r>
              <a:rPr lang="en-US" sz="2000" dirty="0">
                <a:sym typeface="Wingdings" panose="05000000000000000000" pitchFamily="2" charset="2"/>
              </a:rPr>
              <a:t>, gắn với từng kế </a:t>
            </a:r>
            <a:r>
              <a:rPr lang="en-US" sz="2000" dirty="0" err="1">
                <a:sym typeface="Wingdings" panose="05000000000000000000" pitchFamily="2" charset="2"/>
              </a:rPr>
              <a:t>hoạch</a:t>
            </a:r>
            <a:r>
              <a:rPr lang="en-US" sz="2000" dirty="0">
                <a:sym typeface="Wingdings" panose="05000000000000000000" pitchFamily="2" charset="2"/>
              </a:rPr>
              <a:t>, công trình, dự án cụ thể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Xây dựng phần mềm quản lý hộ nghèo toàn tỉnh (số </a:t>
            </a:r>
            <a:r>
              <a:rPr lang="en-US" sz="2000" dirty="0" err="1">
                <a:sym typeface="Wingdings" panose="05000000000000000000" pitchFamily="2" charset="2"/>
              </a:rPr>
              <a:t>hoá</a:t>
            </a:r>
            <a:r>
              <a:rPr lang="en-US" sz="2000" dirty="0">
                <a:sym typeface="Wingdings" panose="05000000000000000000" pitchFamily="2" charset="2"/>
              </a:rPr>
              <a:t> trên </a:t>
            </a:r>
            <a:r>
              <a:rPr lang="en-US" sz="2000" dirty="0" err="1">
                <a:sym typeface="Wingdings" panose="05000000000000000000" pitchFamily="2" charset="2"/>
              </a:rPr>
              <a:t>nền</a:t>
            </a:r>
            <a:r>
              <a:rPr lang="en-US" sz="2000" dirty="0">
                <a:sym typeface="Wingdings" panose="05000000000000000000" pitchFamily="2" charset="2"/>
              </a:rPr>
              <a:t> </a:t>
            </a:r>
            <a:r>
              <a:rPr lang="en-US" sz="2000" dirty="0" err="1">
                <a:sym typeface="Wingdings" panose="05000000000000000000" pitchFamily="2" charset="2"/>
              </a:rPr>
              <a:t>tảng</a:t>
            </a:r>
            <a:r>
              <a:rPr lang="en-US" sz="2000" dirty="0">
                <a:sym typeface="Wingdings" panose="05000000000000000000" pitchFamily="2" charset="2"/>
              </a:rPr>
              <a:t> di động)…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B583C-EE1A-45BE-9AC0-6BC59869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11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0258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3A182-A749-4D44-A0A8-A8CA1A7015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IV. Các chính sách giảm nghèo </a:t>
            </a:r>
            <a:r>
              <a:rPr lang="en-US" sz="3600" b="1" dirty="0" err="1">
                <a:solidFill>
                  <a:srgbClr val="0070C0"/>
                </a:solidFill>
              </a:rPr>
              <a:t>chung</a:t>
            </a:r>
            <a:endParaRPr lang="vi-VN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505B2D-72A3-49EF-967B-C57034FD6B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1. Hỗ trợ về sản xuất,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dạy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nghề, tạo việc làm, tăng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thu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nhập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người nghèo, người có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thu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nhập thấp.</a:t>
            </a:r>
            <a:endParaRPr lang="vi-VN" sz="2400" dirty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2. Chính sách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tín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dụng ưu đãi đối với hộ nghèo, hộ cận nghèo, hộ mới thoát nghèo và các đối tượng chính sách khác</a:t>
            </a:r>
            <a:endParaRPr lang="vi-VN" sz="2400" dirty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3. Chính sách hỗ trợ về y tế</a:t>
            </a:r>
            <a:endParaRPr lang="vi-VN" sz="2400" dirty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4. Chính sách hỗ trợ về giáo dục -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đào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tạo</a:t>
            </a:r>
            <a:endParaRPr lang="vi-VN" sz="2400" dirty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5. Chính sách hỗ trợ về nhà ở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hộ nghèo</a:t>
            </a:r>
            <a:endParaRPr lang="vi-VN" sz="2400" dirty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6. Chính sách trợ giúp pháp lý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người nghèo.</a:t>
            </a:r>
            <a:endParaRPr lang="vi-VN" sz="2400" dirty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7. Chính sách hỗ trợ tiền điện </a:t>
            </a:r>
            <a:r>
              <a:rPr lang="en-US" sz="2400" dirty="0" err="1">
                <a:effectLst/>
                <a:ea typeface="Times New Roman" panose="02020603050405020304" pitchFamily="18" charset="0"/>
              </a:rPr>
              <a:t>cho</a:t>
            </a:r>
            <a:r>
              <a:rPr lang="en-US" sz="2400" dirty="0">
                <a:effectLst/>
                <a:ea typeface="Times New Roman" panose="02020603050405020304" pitchFamily="18" charset="0"/>
              </a:rPr>
              <a:t> hộ nghèo, hộ chính sách xã hội</a:t>
            </a:r>
            <a:endParaRPr lang="vi-VN" sz="2400" dirty="0">
              <a:effectLst/>
              <a:ea typeface="Times New Roman" panose="02020603050405020304" pitchFamily="18" charset="0"/>
            </a:endParaRPr>
          </a:p>
          <a:p>
            <a:pPr marL="0" marR="0" indent="0" algn="just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8. Chính sách trợ cấp, trợ giúp đối tượng bảo trợ xã hội</a:t>
            </a:r>
            <a:endParaRPr lang="vi-VN" sz="2400" dirty="0">
              <a:effectLst/>
              <a:ea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effectLst/>
                <a:ea typeface="Times New Roman" panose="02020603050405020304" pitchFamily="18" charset="0"/>
              </a:rPr>
              <a:t>9. Các chính sách khác</a:t>
            </a:r>
            <a:endParaRPr lang="vi-VN" sz="2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CBF939-FF35-43FB-85B3-BCE03B39D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12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05697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E8347-B52C-45FF-9300-F172548D0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373"/>
            <a:ext cx="10515600" cy="113406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V. Các chính sách giảm nghèo đặc thù của tỉnh</a:t>
            </a:r>
            <a:endParaRPr lang="vi-VN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DE44C-C57D-4A23-AA66-58815448DF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7172"/>
            <a:ext cx="10515600" cy="5284381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/>
              <a:t>1. Chính sách hỗ trợ đóng Bảo hiểm Y tế (BHYT)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NS tỉnh hỗ trợ 30% mức đóng BHYT </a:t>
            </a:r>
            <a:r>
              <a:rPr lang="en-US" sz="2000" dirty="0" err="1"/>
              <a:t>cho</a:t>
            </a:r>
            <a:r>
              <a:rPr lang="en-US" sz="2000" dirty="0"/>
              <a:t> hộ cận nghèo (NS Trung </a:t>
            </a:r>
            <a:r>
              <a:rPr lang="en-US" sz="2000" dirty="0" err="1"/>
              <a:t>ương</a:t>
            </a:r>
            <a:r>
              <a:rPr lang="en-US" sz="2000" dirty="0"/>
              <a:t> hỗ trợ 70%) </a:t>
            </a:r>
            <a:r>
              <a:rPr lang="en-US" sz="2000" dirty="0">
                <a:sym typeface="Wingdings" panose="05000000000000000000" pitchFamily="2" charset="2"/>
              </a:rPr>
              <a:t> tiếp tục chính sách của tỉnh từ giai đoạn trước.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highlight>
                  <a:srgbClr val="FFFF00"/>
                </a:highlight>
              </a:rPr>
              <a:t>Đề xuất NS tỉnh hỗ trợ </a:t>
            </a:r>
            <a:r>
              <a:rPr lang="en-US" sz="2000" b="1" dirty="0">
                <a:solidFill>
                  <a:srgbClr val="C00000"/>
                </a:solidFill>
                <a:highlight>
                  <a:srgbClr val="FFFF00"/>
                </a:highlight>
              </a:rPr>
              <a:t>xxx%</a:t>
            </a:r>
            <a:r>
              <a:rPr lang="en-US" sz="2000" dirty="0">
                <a:highlight>
                  <a:srgbClr val="FFFF00"/>
                </a:highlight>
              </a:rPr>
              <a:t> mức đóng BHYT </a:t>
            </a:r>
            <a:r>
              <a:rPr lang="en-US" sz="2000" dirty="0" err="1">
                <a:highlight>
                  <a:srgbClr val="FFFF00"/>
                </a:highlight>
              </a:rPr>
              <a:t>cho</a:t>
            </a:r>
            <a:r>
              <a:rPr lang="en-US" sz="2000" dirty="0">
                <a:highlight>
                  <a:srgbClr val="FFFF00"/>
                </a:highlight>
              </a:rPr>
              <a:t> hộ thoát nghèo đồng thời thoát cận nghèo (trong vòng 2-3 năm) </a:t>
            </a:r>
            <a:r>
              <a:rPr lang="en-US" sz="2000" dirty="0">
                <a:highlight>
                  <a:srgbClr val="FFFF00"/>
                </a:highlight>
                <a:sym typeface="Wingdings" panose="05000000000000000000" pitchFamily="2" charset="2"/>
              </a:rPr>
              <a:t> khuyến </a:t>
            </a:r>
            <a:r>
              <a:rPr lang="en-US" sz="2000" dirty="0" err="1">
                <a:highlight>
                  <a:srgbClr val="FFFF00"/>
                </a:highlight>
                <a:sym typeface="Wingdings" panose="05000000000000000000" pitchFamily="2" charset="2"/>
              </a:rPr>
              <a:t>khích</a:t>
            </a:r>
            <a:r>
              <a:rPr lang="en-US" sz="2000" dirty="0">
                <a:highlight>
                  <a:srgbClr val="FFFF00"/>
                </a:highlight>
                <a:sym typeface="Wingdings" panose="05000000000000000000" pitchFamily="2" charset="2"/>
              </a:rPr>
              <a:t> giảm số hộ chuyển từ nghèo  cận nghèo, hỗ trợ giảm nghèo bền vững.</a:t>
            </a:r>
            <a:endParaRPr lang="en-US" sz="2000" dirty="0">
              <a:highlight>
                <a:srgbClr val="FFFF00"/>
              </a:highlight>
            </a:endParaRP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/>
              <a:t>2. Chính sách </a:t>
            </a:r>
            <a:r>
              <a:rPr lang="en-US" sz="2400" b="1" dirty="0" err="1"/>
              <a:t>xoá</a:t>
            </a:r>
            <a:r>
              <a:rPr lang="en-US" sz="2400" b="1" dirty="0"/>
              <a:t> nghèo </a:t>
            </a:r>
            <a:r>
              <a:rPr lang="en-US" sz="2400" b="1" dirty="0" err="1"/>
              <a:t>cho</a:t>
            </a:r>
            <a:r>
              <a:rPr lang="en-US" sz="2400" b="1" dirty="0"/>
              <a:t> hộ nghèo có thành viên đang hưởng chính sách ưu đãi người có công với cách mạng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Giao Sở LĐ-TBXH phối hợp với các ngành, các địa phương xây dựng Đề án/ Kế </a:t>
            </a:r>
            <a:r>
              <a:rPr lang="en-US" sz="2000" dirty="0" err="1"/>
              <a:t>hoạch</a:t>
            </a:r>
            <a:r>
              <a:rPr lang="en-US" sz="2000" dirty="0"/>
              <a:t> cụ thể của tỉnh </a:t>
            </a:r>
            <a:r>
              <a:rPr lang="en-US" sz="2000" dirty="0" err="1"/>
              <a:t>theo</a:t>
            </a:r>
            <a:r>
              <a:rPr lang="en-US" sz="2000" dirty="0"/>
              <a:t> đúng phương pháp </a:t>
            </a:r>
            <a:r>
              <a:rPr lang="en-US" sz="2000" dirty="0">
                <a:highlight>
                  <a:srgbClr val="FFFF00"/>
                </a:highlight>
              </a:rPr>
              <a:t>“Giảm nghèo </a:t>
            </a:r>
            <a:r>
              <a:rPr lang="en-US" sz="2000" dirty="0" err="1">
                <a:highlight>
                  <a:srgbClr val="FFFF00"/>
                </a:highlight>
              </a:rPr>
              <a:t>theo</a:t>
            </a:r>
            <a:r>
              <a:rPr lang="en-US" sz="2000" dirty="0">
                <a:highlight>
                  <a:srgbClr val="FFFF00"/>
                </a:highlight>
              </a:rPr>
              <a:t> địa chỉ” (487 hộ).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Lồng ghép nguồn lực. Ưu tiên nguồn lực NSNN hỗ trợ </a:t>
            </a:r>
            <a:r>
              <a:rPr lang="en-US" sz="2000" dirty="0" err="1"/>
              <a:t>xoá</a:t>
            </a:r>
            <a:r>
              <a:rPr lang="en-US" sz="2000" dirty="0"/>
              <a:t> các chiều thiếu </a:t>
            </a:r>
            <a:r>
              <a:rPr lang="en-US" sz="2000" dirty="0" err="1"/>
              <a:t>hụt</a:t>
            </a:r>
            <a:r>
              <a:rPr lang="en-US" sz="2000" dirty="0"/>
              <a:t> về nhà ở, nước SH và </a:t>
            </a:r>
            <a:r>
              <a:rPr lang="en-US" sz="2000" dirty="0" err="1"/>
              <a:t>vệ</a:t>
            </a:r>
            <a:r>
              <a:rPr lang="en-US" sz="2000" dirty="0"/>
              <a:t> sinh, thông tin, việc làm…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highlight>
                  <a:srgbClr val="FFFF00"/>
                </a:highlight>
              </a:rPr>
              <a:t>Đề xuất chính sách bổ sung nguồn lực từ NS tỉnh + NS huyện + nguồn huy động/</a:t>
            </a:r>
            <a:r>
              <a:rPr lang="en-US" sz="2000" dirty="0" err="1">
                <a:highlight>
                  <a:srgbClr val="FFFF00"/>
                </a:highlight>
              </a:rPr>
              <a:t>vận</a:t>
            </a:r>
            <a:r>
              <a:rPr lang="en-US" sz="2000" dirty="0">
                <a:highlight>
                  <a:srgbClr val="FFFF00"/>
                </a:highlight>
              </a:rPr>
              <a:t> động XHH để hỗ trợ </a:t>
            </a:r>
            <a:r>
              <a:rPr lang="en-US" sz="2000" dirty="0" err="1">
                <a:highlight>
                  <a:srgbClr val="FFFF00"/>
                </a:highlight>
              </a:rPr>
              <a:t>xoá</a:t>
            </a:r>
            <a:r>
              <a:rPr lang="en-US" sz="2000" dirty="0">
                <a:highlight>
                  <a:srgbClr val="FFFF00"/>
                </a:highlight>
              </a:rPr>
              <a:t> nghèo </a:t>
            </a:r>
            <a:r>
              <a:rPr lang="en-US" sz="2000" dirty="0" err="1">
                <a:highlight>
                  <a:srgbClr val="FFFF00"/>
                </a:highlight>
              </a:rPr>
              <a:t>theo</a:t>
            </a:r>
            <a:r>
              <a:rPr lang="en-US" sz="2000" dirty="0">
                <a:highlight>
                  <a:srgbClr val="FFFF00"/>
                </a:highlight>
              </a:rPr>
              <a:t> từng trường hợp cụ thể.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vi-V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D8FFF1-4CCF-49E4-9F9B-DAC1473EE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13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1569512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99D71-B234-4F78-83B7-94E2FCE3F2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4372"/>
            <a:ext cx="10515600" cy="87888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V. Các chính sách giảm nghèo đặc thù của tỉnh (1)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F8516-8EC5-4911-95F1-BEF961B05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5274"/>
            <a:ext cx="10515600" cy="5433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3. Chính sách hỗ trợ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cho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hộ nghèo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thuộc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chính sách bảo trợ xã hội, không có khả năng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lao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động để thoát nghèo</a:t>
            </a:r>
          </a:p>
          <a:p>
            <a:pPr lvl="1"/>
            <a:r>
              <a:rPr lang="en-US" sz="2000" dirty="0"/>
              <a:t>Giao Sở LĐ-TBXH phối hợp với các ngành, các địa phương xây dựng Đề án/ Kế </a:t>
            </a:r>
            <a:r>
              <a:rPr lang="en-US" sz="2000" dirty="0" err="1"/>
              <a:t>hoạch</a:t>
            </a:r>
            <a:r>
              <a:rPr lang="en-US" sz="2000" dirty="0"/>
              <a:t> cụ thể</a:t>
            </a:r>
          </a:p>
          <a:p>
            <a:pPr lvl="1"/>
            <a:r>
              <a:rPr lang="en-US" sz="2000" dirty="0"/>
              <a:t>Cần </a:t>
            </a:r>
            <a:r>
              <a:rPr lang="en-US" sz="2000" dirty="0">
                <a:highlight>
                  <a:srgbClr val="FFFF00"/>
                </a:highlight>
              </a:rPr>
              <a:t>rà soát kỹ </a:t>
            </a:r>
            <a:r>
              <a:rPr lang="en-US" sz="2000" dirty="0" err="1">
                <a:highlight>
                  <a:srgbClr val="FFFF00"/>
                </a:highlight>
              </a:rPr>
              <a:t>lưỡng</a:t>
            </a:r>
            <a:r>
              <a:rPr lang="en-US" sz="2000" dirty="0">
                <a:highlight>
                  <a:srgbClr val="FFFF00"/>
                </a:highlight>
              </a:rPr>
              <a:t>, định </a:t>
            </a:r>
            <a:r>
              <a:rPr lang="en-US" sz="2000" dirty="0" err="1">
                <a:highlight>
                  <a:srgbClr val="FFFF00"/>
                </a:highlight>
              </a:rPr>
              <a:t>nghĩa</a:t>
            </a:r>
            <a:r>
              <a:rPr lang="en-US" sz="2000" dirty="0">
                <a:highlight>
                  <a:srgbClr val="FFFF00"/>
                </a:highlight>
              </a:rPr>
              <a:t> và xác định chính xác</a:t>
            </a:r>
            <a:r>
              <a:rPr lang="en-US" sz="2000" dirty="0"/>
              <a:t> hộ nghèo không có khả năng </a:t>
            </a:r>
            <a:r>
              <a:rPr lang="en-US" sz="2000" dirty="0" err="1"/>
              <a:t>lao</a:t>
            </a:r>
            <a:r>
              <a:rPr lang="en-US" sz="2000" dirty="0"/>
              <a:t> động</a:t>
            </a:r>
          </a:p>
          <a:p>
            <a:pPr lvl="1"/>
            <a:r>
              <a:rPr lang="en-US" sz="2000" dirty="0"/>
              <a:t>Không hỗ trợ sinh kế </a:t>
            </a:r>
            <a:r>
              <a:rPr lang="en-US" sz="2000" dirty="0" err="1"/>
              <a:t>cho</a:t>
            </a:r>
            <a:r>
              <a:rPr lang="en-US" sz="2000" dirty="0"/>
              <a:t> các hộ nghèo không có khả năng </a:t>
            </a:r>
            <a:r>
              <a:rPr lang="en-US" sz="2000" dirty="0" err="1"/>
              <a:t>lao</a:t>
            </a:r>
            <a:r>
              <a:rPr lang="en-US" sz="2000" dirty="0"/>
              <a:t> động</a:t>
            </a:r>
          </a:p>
          <a:p>
            <a:pPr lvl="1"/>
            <a:r>
              <a:rPr lang="en-US" sz="2000" dirty="0"/>
              <a:t>Hỗ trợ hộ nghèo không có khả năng </a:t>
            </a:r>
            <a:r>
              <a:rPr lang="en-US" sz="2000" dirty="0" err="1"/>
              <a:t>lao</a:t>
            </a:r>
            <a:r>
              <a:rPr lang="en-US" sz="2000" dirty="0"/>
              <a:t> động </a:t>
            </a:r>
            <a:r>
              <a:rPr lang="en-US" sz="2000" dirty="0" err="1"/>
              <a:t>thuộc</a:t>
            </a:r>
            <a:r>
              <a:rPr lang="en-US" sz="2000" dirty="0"/>
              <a:t> chính sách an sinh xã hội, </a:t>
            </a:r>
            <a:r>
              <a:rPr lang="en-US" sz="2000" dirty="0" err="1"/>
              <a:t>theo</a:t>
            </a:r>
            <a:r>
              <a:rPr lang="en-US" sz="2000" dirty="0"/>
              <a:t> đúng phương </a:t>
            </a:r>
            <a:r>
              <a:rPr lang="en-US" sz="2000" dirty="0" err="1"/>
              <a:t>châm</a:t>
            </a:r>
            <a:r>
              <a:rPr lang="en-US" sz="2000" dirty="0"/>
              <a:t> “không để ai bị bỏ lại phía sau”</a:t>
            </a:r>
          </a:p>
          <a:p>
            <a:pPr lvl="1"/>
            <a:r>
              <a:rPr lang="en-US" sz="2000" dirty="0">
                <a:highlight>
                  <a:srgbClr val="FFFF00"/>
                </a:highlight>
              </a:rPr>
              <a:t>Ba (03) hướng hỗ trợ khả </a:t>
            </a:r>
            <a:r>
              <a:rPr lang="en-US" sz="2000" dirty="0" err="1">
                <a:highlight>
                  <a:srgbClr val="FFFF00"/>
                </a:highlight>
              </a:rPr>
              <a:t>dĩ</a:t>
            </a:r>
            <a:r>
              <a:rPr lang="en-US" sz="2000" dirty="0">
                <a:highlight>
                  <a:srgbClr val="FFFF00"/>
                </a:highlight>
              </a:rPr>
              <a:t> cần nghiên cứu, tính toán và đề xuất cụ thể:</a:t>
            </a:r>
          </a:p>
          <a:p>
            <a:pPr lvl="2"/>
            <a:r>
              <a:rPr lang="en-US" dirty="0"/>
              <a:t>Nâng mức hỗ trợ của tỉnh so với mức chuẩn trợ giúp xã hội </a:t>
            </a:r>
            <a:r>
              <a:rPr lang="en-US" dirty="0" err="1"/>
              <a:t>theo</a:t>
            </a:r>
            <a:r>
              <a:rPr lang="en-US" dirty="0"/>
              <a:t> Nghị định 20/2021/NĐ-CP (mức chuẩn 360.000 đồng/tháng hiện quá thấp)</a:t>
            </a:r>
          </a:p>
          <a:p>
            <a:pPr lvl="2"/>
            <a:r>
              <a:rPr lang="en-US" dirty="0"/>
              <a:t>Hỗ trợ bổ sung một khoản tiền thường xuyên </a:t>
            </a:r>
            <a:r>
              <a:rPr lang="en-US" b="1" dirty="0">
                <a:solidFill>
                  <a:srgbClr val="C00000"/>
                </a:solidFill>
                <a:highlight>
                  <a:srgbClr val="FFFF00"/>
                </a:highlight>
              </a:rPr>
              <a:t>xxx đồng/tháng</a:t>
            </a:r>
            <a:r>
              <a:rPr lang="en-US" dirty="0"/>
              <a:t> </a:t>
            </a:r>
            <a:r>
              <a:rPr lang="en-US" dirty="0" err="1"/>
              <a:t>cho</a:t>
            </a:r>
            <a:r>
              <a:rPr lang="en-US" dirty="0"/>
              <a:t> các </a:t>
            </a:r>
            <a:r>
              <a:rPr lang="en-US" dirty="0">
                <a:highlight>
                  <a:srgbClr val="FFFF00"/>
                </a:highlight>
              </a:rPr>
              <a:t>đối tượng nghèo ĐBKK</a:t>
            </a:r>
            <a:r>
              <a:rPr lang="en-US" dirty="0"/>
              <a:t>: </a:t>
            </a:r>
            <a:r>
              <a:rPr lang="en-US" dirty="0">
                <a:highlight>
                  <a:srgbClr val="FFFF00"/>
                </a:highlight>
              </a:rPr>
              <a:t>người </a:t>
            </a:r>
            <a:r>
              <a:rPr lang="en-US" dirty="0" err="1">
                <a:highlight>
                  <a:srgbClr val="FFFF00"/>
                </a:highlight>
              </a:rPr>
              <a:t>cao</a:t>
            </a:r>
            <a:r>
              <a:rPr lang="en-US" dirty="0">
                <a:highlight>
                  <a:srgbClr val="FFFF00"/>
                </a:highlight>
              </a:rPr>
              <a:t> tuổi cô đơn, </a:t>
            </a:r>
            <a:r>
              <a:rPr lang="en-US" dirty="0" err="1">
                <a:highlight>
                  <a:srgbClr val="FFFF00"/>
                </a:highlight>
              </a:rPr>
              <a:t>trẻ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em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mồ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côi</a:t>
            </a:r>
            <a:r>
              <a:rPr lang="en-US" dirty="0">
                <a:highlight>
                  <a:srgbClr val="FFFF00"/>
                </a:highlight>
              </a:rPr>
              <a:t>, người </a:t>
            </a:r>
            <a:r>
              <a:rPr lang="en-US" dirty="0" err="1">
                <a:highlight>
                  <a:srgbClr val="FFFF00"/>
                </a:highlight>
              </a:rPr>
              <a:t>khuyết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 err="1">
                <a:highlight>
                  <a:srgbClr val="FFFF00"/>
                </a:highlight>
              </a:rPr>
              <a:t>tật</a:t>
            </a:r>
            <a:r>
              <a:rPr lang="en-US" dirty="0">
                <a:highlight>
                  <a:srgbClr val="FFFF00"/>
                </a:highlight>
              </a:rPr>
              <a:t> đặc biệt </a:t>
            </a:r>
            <a:r>
              <a:rPr lang="en-US" dirty="0" err="1">
                <a:highlight>
                  <a:srgbClr val="FFFF00"/>
                </a:highlight>
              </a:rPr>
              <a:t>nặng</a:t>
            </a:r>
            <a:r>
              <a:rPr lang="en-US" dirty="0">
                <a:highlight>
                  <a:srgbClr val="FFFF00"/>
                </a:highlight>
              </a:rPr>
              <a:t>, người mắc bệnh hiểm nghèo</a:t>
            </a:r>
            <a:r>
              <a:rPr lang="en-US" dirty="0"/>
              <a:t>. </a:t>
            </a:r>
            <a:r>
              <a:rPr lang="en-US" dirty="0">
                <a:highlight>
                  <a:srgbClr val="FFFF00"/>
                </a:highlight>
              </a:rPr>
              <a:t>Huy động NS tỉnh + NS huyện + Xã huy động XHH (</a:t>
            </a:r>
            <a:r>
              <a:rPr lang="en-US" dirty="0" err="1">
                <a:highlight>
                  <a:srgbClr val="FFFF00"/>
                </a:highlight>
              </a:rPr>
              <a:t>theo</a:t>
            </a:r>
            <a:r>
              <a:rPr lang="en-US" dirty="0">
                <a:highlight>
                  <a:srgbClr val="FFFF00"/>
                </a:highlight>
              </a:rPr>
              <a:t> tỷ lệ 50:30:20)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?</a:t>
            </a:r>
            <a:r>
              <a:rPr lang="en-US" dirty="0">
                <a:sym typeface="Wingdings" panose="05000000000000000000" pitchFamily="2" charset="2"/>
              </a:rPr>
              <a:t> 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Ưu tiên hỗ trợ </a:t>
            </a:r>
            <a:r>
              <a:rPr lang="en-US" dirty="0" err="1">
                <a:sym typeface="Wingdings" panose="05000000000000000000" pitchFamily="2" charset="2"/>
              </a:rPr>
              <a:t>xoá</a:t>
            </a:r>
            <a:r>
              <a:rPr lang="en-US" dirty="0">
                <a:sym typeface="Wingdings" panose="05000000000000000000" pitchFamily="2" charset="2"/>
              </a:rPr>
              <a:t> các chiều thiếu </a:t>
            </a:r>
            <a:r>
              <a:rPr lang="en-US" dirty="0" err="1">
                <a:sym typeface="Wingdings" panose="05000000000000000000" pitchFamily="2" charset="2"/>
              </a:rPr>
              <a:t>hụt</a:t>
            </a:r>
            <a:r>
              <a:rPr lang="en-US" dirty="0"/>
              <a:t> về nhà ở, nước SH và </a:t>
            </a:r>
            <a:r>
              <a:rPr lang="en-US" dirty="0" err="1"/>
              <a:t>vệ</a:t>
            </a:r>
            <a:r>
              <a:rPr lang="en-US" dirty="0"/>
              <a:t> sinh… bằng NSNN trong các chính sách hiện hành.</a:t>
            </a:r>
          </a:p>
          <a:p>
            <a:pPr lvl="2"/>
            <a:endParaRPr lang="vi-VN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B78A0-5CB1-4D4C-B9D0-72D458502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14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943306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78D560-575F-466C-BDFF-BE0571A64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V. Các chính sách giảm nghèo đặc thù của tỉnh (2)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47390-52F1-478C-AEC9-6FB62CA2FD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84250"/>
            <a:ext cx="10515600" cy="500793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4. Phân công các sở, ban, ngành, đơn vị, trường học trên địa bàn tỉnh hỗ trợ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xoá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nghèo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theo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địa chỉ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cho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các hộ gia đình nghèo tại các xã có tỷ lệ hộ nghèo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cao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Giao Sở LĐ-TBXH phối hợp với các ngành, các địa phương xây dựng Đề án/ Kế </a:t>
            </a:r>
            <a:r>
              <a:rPr lang="en-US" sz="2000" dirty="0" err="1"/>
              <a:t>hoạch</a:t>
            </a:r>
            <a:r>
              <a:rPr lang="en-US" sz="2000" dirty="0"/>
              <a:t> cụ thể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Theo chuẩn nghèo đa chiều 2021-2025, hiện có </a:t>
            </a:r>
            <a:r>
              <a:rPr lang="en-US" sz="2000" dirty="0">
                <a:highlight>
                  <a:srgbClr val="FFFF00"/>
                </a:highlight>
              </a:rPr>
              <a:t>16 xã</a:t>
            </a:r>
            <a:r>
              <a:rPr lang="en-US" sz="2000" dirty="0"/>
              <a:t> có tỷ lệ hộ nghèo từ 25% trở lên.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i="1" dirty="0">
                <a:sym typeface="Wingdings" panose="05000000000000000000" pitchFamily="2" charset="2"/>
              </a:rPr>
              <a:t> </a:t>
            </a:r>
            <a:r>
              <a:rPr lang="en-US" sz="2000" i="1" dirty="0" err="1"/>
              <a:t>Khắc</a:t>
            </a:r>
            <a:r>
              <a:rPr lang="en-US" sz="2000" i="1" dirty="0"/>
              <a:t> phục những bất cập của chính sách này trong giai đoạn 2016-2020</a:t>
            </a:r>
            <a:r>
              <a:rPr lang="en-US" sz="2000" dirty="0"/>
              <a:t>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Áp dụng phương pháp “giảm nghèo </a:t>
            </a:r>
            <a:r>
              <a:rPr lang="en-US" sz="2000" dirty="0" err="1"/>
              <a:t>theo</a:t>
            </a:r>
            <a:r>
              <a:rPr lang="en-US" sz="2000" dirty="0"/>
              <a:t> địa chỉ”, bám sát kế </a:t>
            </a:r>
            <a:r>
              <a:rPr lang="en-US" sz="2000" dirty="0" err="1"/>
              <a:t>hoạch</a:t>
            </a:r>
            <a:r>
              <a:rPr lang="en-US" sz="2000" dirty="0"/>
              <a:t> giảm nghèo </a:t>
            </a:r>
            <a:r>
              <a:rPr lang="en-US" sz="2000" dirty="0" err="1"/>
              <a:t>theo</a:t>
            </a:r>
            <a:r>
              <a:rPr lang="en-US" sz="2000" dirty="0"/>
              <a:t> địa chỉ của từng xã (lồng ghép các nguồn lực, hỗ trợ đúng đối tượng có trọng tâm, trọng điểm)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Phân công từng cơ quan, đơn vị, trường học hỗ trợ một số lượng/danh sách hộ nghèo cụ thể ở từng xã (không phân công ghép 3 cơ quan cùng hỗ trợ 1 xã như trước), có sự phân định tương đối giữa từng cơ quan </a:t>
            </a:r>
            <a:r>
              <a:rPr lang="en-US" sz="2000" dirty="0" err="1"/>
              <a:t>theo</a:t>
            </a:r>
            <a:r>
              <a:rPr lang="en-US" sz="2000" dirty="0"/>
              <a:t> đơn vị thôn bản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Ưu tiên các hỗ trợ tạo sinh kế, hạn chế “</a:t>
            </a:r>
            <a:r>
              <a:rPr lang="en-US" sz="2000" dirty="0" err="1"/>
              <a:t>cho</a:t>
            </a:r>
            <a:r>
              <a:rPr lang="en-US" sz="2000" dirty="0"/>
              <a:t> không”. Hỗ trợ </a:t>
            </a:r>
            <a:r>
              <a:rPr lang="en-US" sz="2000" dirty="0" err="1"/>
              <a:t>xoá</a:t>
            </a:r>
            <a:r>
              <a:rPr lang="en-US" sz="2000" dirty="0"/>
              <a:t> các chiều thiếu </a:t>
            </a:r>
            <a:r>
              <a:rPr lang="en-US" sz="2000" dirty="0" err="1"/>
              <a:t>hụt</a:t>
            </a:r>
            <a:r>
              <a:rPr lang="en-US" sz="2000" dirty="0"/>
              <a:t> cụ thể của từng hộ gia đình.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Có chế độ báo cáo, giám sát – đánh giá, thi </a:t>
            </a:r>
            <a:r>
              <a:rPr lang="en-US" sz="2000" dirty="0" err="1"/>
              <a:t>đua</a:t>
            </a:r>
            <a:r>
              <a:rPr lang="en-US" sz="2000" dirty="0"/>
              <a:t> – khen </a:t>
            </a:r>
            <a:r>
              <a:rPr lang="en-US" sz="2000" dirty="0" err="1"/>
              <a:t>thuởng</a:t>
            </a:r>
            <a:r>
              <a:rPr lang="en-US" sz="2000" dirty="0"/>
              <a:t> cụ thể.</a:t>
            </a:r>
            <a:endParaRPr lang="vi-V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0759-BE59-4425-9AB5-4DD9F5ED5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15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311847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F1CBE-CE7A-4E04-B793-CD009EEC4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V. Các chính sách giảm nghèo đặc thù của tỉnh (3)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99EF9-3CBA-44E8-B3C2-C6DEA0EA8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>
                <a:effectLst/>
                <a:ea typeface="Times New Roman" panose="02020603050405020304" pitchFamily="18" charset="0"/>
              </a:rPr>
              <a:t>5. Chính sách Hỗ trợ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cho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hộ nghèo đăng ký thoát nghèo bền vững</a:t>
            </a:r>
            <a:endParaRPr lang="vi-VN" sz="2400" b="1" dirty="0">
              <a:effectLst/>
              <a:ea typeface="Times New Roman" panose="02020603050405020304" pitchFamily="18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Giao Sở LĐ-TBXH phối hợp với các ngành, các địa phương xây dựng Đề án/ Kế </a:t>
            </a:r>
            <a:r>
              <a:rPr lang="en-US" sz="2000" dirty="0" err="1"/>
              <a:t>hoạch</a:t>
            </a:r>
            <a:r>
              <a:rPr lang="en-US" sz="2000" dirty="0"/>
              <a:t> cụ thể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Áp dụng phương pháp “giảm nghèo </a:t>
            </a:r>
            <a:r>
              <a:rPr lang="en-US" sz="2000" dirty="0" err="1"/>
              <a:t>theo</a:t>
            </a:r>
            <a:r>
              <a:rPr lang="en-US" sz="2000" dirty="0"/>
              <a:t> địa chỉ”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Lồng ghép và ưu tiên nguồn lực từ CTMTQG GNBV và các CT-DA khác </a:t>
            </a:r>
            <a:r>
              <a:rPr lang="en-US" sz="2000" dirty="0" err="1"/>
              <a:t>cho</a:t>
            </a:r>
            <a:r>
              <a:rPr lang="en-US" sz="2000" dirty="0"/>
              <a:t> các hộ này (đặc biệt từ CTMTQG DTTS&amp;MN)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Đề xuất chính sách của tỉnh </a:t>
            </a:r>
            <a:r>
              <a:rPr lang="en-US" sz="2000" dirty="0">
                <a:highlight>
                  <a:srgbClr val="FFFF00"/>
                </a:highlight>
              </a:rPr>
              <a:t>hỗ trợ bổ sung về BHYT </a:t>
            </a:r>
            <a:r>
              <a:rPr lang="en-US" sz="2000" dirty="0" err="1"/>
              <a:t>cho</a:t>
            </a:r>
            <a:r>
              <a:rPr lang="en-US" sz="2000" dirty="0"/>
              <a:t> thời gian 2-3 năm sau khi thoát nghèo đồng thời thoát cận nghèo (như đã đề xuất ở chính sách hỗ trợ BHYT ở trên)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highlight>
                  <a:srgbClr val="FFFF00"/>
                </a:highlight>
              </a:rPr>
              <a:t>Đề xuất chính sách của tỉnh hỗ trợ lãi suất (=0) </a:t>
            </a:r>
            <a:r>
              <a:rPr lang="en-US" sz="2000" dirty="0"/>
              <a:t>đối với các khoản vay từ NHCSXH (trong mức vay tối đa 50.000.000 đồng/hộ). Sau khi hoàn trả đầy đủ vốn vay sau khi thoát nghèo (trong vòng 2-3 năm) được NS tỉnh hỗ trợ (</a:t>
            </a:r>
            <a:r>
              <a:rPr lang="en-US" sz="2000" dirty="0" err="1"/>
              <a:t>thuởng</a:t>
            </a:r>
            <a:r>
              <a:rPr lang="en-US" sz="2000" dirty="0"/>
              <a:t>) 2-3 triệu đồng?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Ưu tiên được vay có hỗ trợ lãi suất từ </a:t>
            </a:r>
            <a:r>
              <a:rPr lang="en-US" sz="2000" dirty="0">
                <a:highlight>
                  <a:srgbClr val="FFFF00"/>
                </a:highlight>
              </a:rPr>
              <a:t>nguồn vốn NS tỉnh, huyện </a:t>
            </a:r>
            <a:r>
              <a:rPr lang="en-US" sz="2000" dirty="0" err="1">
                <a:highlight>
                  <a:srgbClr val="FFFF00"/>
                </a:highlight>
              </a:rPr>
              <a:t>uỷ</a:t>
            </a:r>
            <a:r>
              <a:rPr lang="en-US" sz="2000" dirty="0">
                <a:highlight>
                  <a:srgbClr val="FFFF00"/>
                </a:highlight>
              </a:rPr>
              <a:t> </a:t>
            </a:r>
            <a:r>
              <a:rPr lang="en-US" sz="2000" dirty="0" err="1">
                <a:highlight>
                  <a:srgbClr val="FFFF00"/>
                </a:highlight>
              </a:rPr>
              <a:t>thác</a:t>
            </a:r>
            <a:r>
              <a:rPr lang="en-US" sz="2000" dirty="0">
                <a:highlight>
                  <a:srgbClr val="FFFF00"/>
                </a:highlight>
              </a:rPr>
              <a:t> qua NHCSXH</a:t>
            </a:r>
            <a:r>
              <a:rPr lang="en-US" sz="2000" dirty="0"/>
              <a:t> (giải quyết việc làm, tạo sinh kế, XKLĐ).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vi-VN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38A461-34CB-4158-A80D-61742A8CA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16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33658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49C18-ABF2-40F7-8782-2ADFFAEFFB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6935" y="85064"/>
            <a:ext cx="10515600" cy="878884"/>
          </a:xfrm>
        </p:spPr>
        <p:txBody>
          <a:bodyPr>
            <a:normAutofit fontScale="90000"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V. Các chính sách giảm nghèo đặc thù của tỉnh (4)</a:t>
            </a:r>
            <a:endParaRPr lang="vi-V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1F005-09B1-45D7-A089-6C6B9BA7EB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9340"/>
            <a:ext cx="10515600" cy="6134986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6. 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Chính sách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xoá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nhà tạm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cho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hộ nghèo (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cho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các xã,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phường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,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thị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trấn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ngoài huyện nghèo A </a:t>
            </a:r>
            <a:r>
              <a:rPr lang="en-US" sz="2400" b="1" dirty="0" err="1">
                <a:effectLst/>
                <a:ea typeface="Times New Roman" panose="02020603050405020304" pitchFamily="18" charset="0"/>
              </a:rPr>
              <a:t>Lưới</a:t>
            </a:r>
            <a:r>
              <a:rPr lang="en-US" sz="2400" b="1" dirty="0">
                <a:effectLst/>
                <a:ea typeface="Times New Roman" panose="02020603050405020304" pitchFamily="18" charset="0"/>
              </a:rPr>
              <a:t> và ngoài CTMTQG DTTS&amp;MN)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Ưu tiên hỗ trợ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nhà ở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hộ nghèo có thành viên là NCCVCM, hộ đăng ký thoát nghèo, hộ nghèo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thuộc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diện BTXH không có khả năng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lao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động ở ngoài huyện nghèo A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Lưới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và ngoài các xã </a:t>
            </a: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thuộc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CTMTQG DTTS&amp;MN</a:t>
            </a:r>
            <a:endParaRPr lang="en-US" b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7. Chính sách bổ sung ngân sách (tỉnh, huyện) </a:t>
            </a:r>
            <a:r>
              <a:rPr lang="en-US" sz="2400" b="1" dirty="0" err="1"/>
              <a:t>uỷ</a:t>
            </a:r>
            <a:r>
              <a:rPr lang="en-US" sz="2400" b="1" dirty="0"/>
              <a:t> </a:t>
            </a:r>
            <a:r>
              <a:rPr lang="en-US" sz="2400" b="1" dirty="0" err="1"/>
              <a:t>thác</a:t>
            </a:r>
            <a:r>
              <a:rPr lang="en-US" sz="2400" b="1" dirty="0"/>
              <a:t> qua NHCSXH để </a:t>
            </a:r>
            <a:r>
              <a:rPr lang="en-US" sz="2400" b="1" dirty="0" err="1"/>
              <a:t>cho</a:t>
            </a:r>
            <a:r>
              <a:rPr lang="en-US" sz="2400" b="1" dirty="0"/>
              <a:t> các hộ nghèo vay </a:t>
            </a:r>
            <a:r>
              <a:rPr lang="en-US" sz="2400" b="1" dirty="0" err="1"/>
              <a:t>theo</a:t>
            </a:r>
            <a:r>
              <a:rPr lang="en-US" sz="2400" b="1" dirty="0"/>
              <a:t> kế </a:t>
            </a:r>
            <a:r>
              <a:rPr lang="en-US" sz="2400" b="1" dirty="0" err="1"/>
              <a:t>hoạch</a:t>
            </a:r>
            <a:r>
              <a:rPr lang="en-US" sz="2400" b="1" dirty="0"/>
              <a:t> giảm nghèo </a:t>
            </a:r>
            <a:r>
              <a:rPr lang="en-US" sz="2400" b="1" dirty="0" err="1"/>
              <a:t>theo</a:t>
            </a:r>
            <a:r>
              <a:rPr lang="en-US" sz="2400" b="1" dirty="0"/>
              <a:t> địa chỉ của từng địa phương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Có qui định cụ thể về đối tượng ưu tiên được vay từ nguồn ngân sách </a:t>
            </a:r>
            <a:r>
              <a:rPr lang="en-US" sz="2000" dirty="0" err="1"/>
              <a:t>uỷ</a:t>
            </a:r>
            <a:r>
              <a:rPr lang="en-US" sz="2000" dirty="0"/>
              <a:t> </a:t>
            </a:r>
            <a:r>
              <a:rPr lang="en-US" sz="2000" dirty="0" err="1"/>
              <a:t>thác</a:t>
            </a:r>
            <a:r>
              <a:rPr lang="en-US" sz="2000" dirty="0"/>
              <a:t> qua NHCSXH để phục vụ kế </a:t>
            </a:r>
            <a:r>
              <a:rPr lang="en-US" sz="2000" dirty="0" err="1"/>
              <a:t>hoạch</a:t>
            </a:r>
            <a:r>
              <a:rPr lang="en-US" sz="2000" dirty="0"/>
              <a:t> giảm nghèo </a:t>
            </a:r>
            <a:r>
              <a:rPr lang="en-US" sz="2000" dirty="0" err="1"/>
              <a:t>theo</a:t>
            </a:r>
            <a:r>
              <a:rPr lang="en-US" sz="2000" dirty="0"/>
              <a:t> địa chỉ của từng địa phương.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Tăng nguồn vốn </a:t>
            </a:r>
            <a:r>
              <a:rPr lang="en-US" sz="2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uỷ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effectLst/>
                <a:ea typeface="Calibri" panose="020F0502020204030204" pitchFamily="34" charset="0"/>
                <a:cs typeface="Arial" panose="020B0604020202020204" pitchFamily="34" charset="0"/>
              </a:rPr>
              <a:t>thác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 từ NS địa phương qua NHCSXH.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Áp dụng phương thức </a:t>
            </a:r>
            <a:r>
              <a:rPr lang="en-US" sz="200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cho</a:t>
            </a:r>
            <a:r>
              <a:rPr lang="en-US" sz="20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vay </a:t>
            </a:r>
            <a:r>
              <a:rPr lang="en-US" sz="200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dự án HTPTSX được duyệt, </a:t>
            </a:r>
            <a:r>
              <a:rPr lang="en-US" sz="200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theo</a:t>
            </a:r>
            <a:r>
              <a:rPr lang="en-US" sz="20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đối tượng </a:t>
            </a:r>
            <a:r>
              <a:rPr lang="en-US" sz="200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đào</a:t>
            </a:r>
            <a:r>
              <a:rPr lang="en-US" sz="20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tạo nghề, XKLĐ có </a:t>
            </a:r>
            <a:r>
              <a:rPr lang="en-US" sz="2000" dirty="0" err="1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nhu</a:t>
            </a:r>
            <a:r>
              <a:rPr lang="en-US" sz="2000" dirty="0">
                <a:effectLst/>
                <a:highlight>
                  <a:srgbClr val="FFFF00"/>
                </a:highlight>
                <a:ea typeface="Calibri" panose="020F0502020204030204" pitchFamily="34" charset="0"/>
                <a:cs typeface="Arial" panose="020B0604020202020204" pitchFamily="34" charset="0"/>
              </a:rPr>
              <a:t> cầu vay vốn</a:t>
            </a:r>
            <a:r>
              <a:rPr lang="en-US" sz="20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…</a:t>
            </a:r>
            <a:endParaRPr lang="en-US" sz="2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8. Đề nghị các hội đoàn thể (HPN, HND, Đoàn TN) xây dựng Đề án giảm nghèo </a:t>
            </a:r>
            <a:r>
              <a:rPr lang="en-US" sz="2400" b="1" dirty="0" err="1"/>
              <a:t>theo</a:t>
            </a:r>
            <a:r>
              <a:rPr lang="en-US" sz="2400" b="1" dirty="0"/>
              <a:t> địa chỉ trong các hội viên của mình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highlight>
                  <a:srgbClr val="FFFF00"/>
                </a:highlight>
              </a:rPr>
              <a:t>VD: “Hỗ trợ hộ nghèo do phụ nữ làm chủ”: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rà soát đối tượng (gắn với qui trình rà soát nghèo hàng năm)</a:t>
            </a:r>
            <a:r>
              <a:rPr lang="en-US" sz="2000" dirty="0"/>
              <a:t> </a:t>
            </a:r>
            <a:r>
              <a:rPr lang="en-US" sz="2000" dirty="0">
                <a:sym typeface="Wingdings" panose="05000000000000000000" pitchFamily="2" charset="2"/>
              </a:rPr>
              <a:t> xây dựng chỉ tiêu: </a:t>
            </a:r>
            <a:r>
              <a:rPr lang="en-US" sz="2000" dirty="0"/>
              <a:t>mỗi thôn bản có ít nhất 1 mô hình thoát nghèo/năm </a:t>
            </a:r>
            <a:r>
              <a:rPr lang="en-US" sz="2000" dirty="0">
                <a:sym typeface="Wingdings" panose="05000000000000000000" pitchFamily="2" charset="2"/>
              </a:rPr>
              <a:t> xây dựng giải pháp + nguồn lực + phân công cụ thể. Các xã giao </a:t>
            </a:r>
            <a:r>
              <a:rPr lang="en-US" sz="2000" dirty="0" err="1">
                <a:sym typeface="Wingdings" panose="05000000000000000000" pitchFamily="2" charset="2"/>
              </a:rPr>
              <a:t>cho</a:t>
            </a:r>
            <a:r>
              <a:rPr lang="en-US" sz="2000" dirty="0">
                <a:sym typeface="Wingdings" panose="05000000000000000000" pitchFamily="2" charset="2"/>
              </a:rPr>
              <a:t> các </a:t>
            </a:r>
            <a:r>
              <a:rPr lang="en-US" sz="2000" dirty="0">
                <a:highlight>
                  <a:srgbClr val="FFFF00"/>
                </a:highlight>
                <a:sym typeface="Wingdings" panose="05000000000000000000" pitchFamily="2" charset="2"/>
              </a:rPr>
              <a:t>hội đoàn thể </a:t>
            </a:r>
            <a:r>
              <a:rPr lang="en-US" sz="2000" dirty="0">
                <a:sym typeface="Wingdings" panose="05000000000000000000" pitchFamily="2" charset="2"/>
              </a:rPr>
              <a:t>chủ </a:t>
            </a:r>
            <a:r>
              <a:rPr lang="en-US" sz="2000" dirty="0" err="1">
                <a:sym typeface="Wingdings" panose="05000000000000000000" pitchFamily="2" charset="2"/>
              </a:rPr>
              <a:t>trì</a:t>
            </a:r>
            <a:r>
              <a:rPr lang="en-US" sz="2000" dirty="0">
                <a:sym typeface="Wingdings" panose="05000000000000000000" pitchFamily="2" charset="2"/>
              </a:rPr>
              <a:t> thực hiện dự án sinh kế trong các hội viên của mình.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>
                <a:sym typeface="Wingdings" panose="05000000000000000000" pitchFamily="2" charset="2"/>
              </a:rPr>
              <a:t>9. Chính sách khuyến </a:t>
            </a:r>
            <a:r>
              <a:rPr lang="en-US" sz="2400" b="1" dirty="0" err="1">
                <a:sym typeface="Wingdings" panose="05000000000000000000" pitchFamily="2" charset="2"/>
              </a:rPr>
              <a:t>khích</a:t>
            </a:r>
            <a:r>
              <a:rPr lang="en-US" sz="2400" b="1" dirty="0">
                <a:sym typeface="Wingdings" panose="05000000000000000000" pitchFamily="2" charset="2"/>
              </a:rPr>
              <a:t>, ưu đãi doanh nghiệp, HTX đầu tư, liên kết </a:t>
            </a:r>
            <a:r>
              <a:rPr lang="en-US" sz="2400" b="1" dirty="0" err="1">
                <a:sym typeface="Wingdings" panose="05000000000000000000" pitchFamily="2" charset="2"/>
              </a:rPr>
              <a:t>theo</a:t>
            </a:r>
            <a:r>
              <a:rPr lang="en-US" sz="2400" b="1" dirty="0">
                <a:sym typeface="Wingdings" panose="05000000000000000000" pitchFamily="2" charset="2"/>
              </a:rPr>
              <a:t> chuỗi giá trị tại các địa bàn ĐBKK?</a:t>
            </a:r>
            <a:endParaRPr lang="vi-VN" sz="24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46174E-2DEF-4080-B209-F48CB7E6D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17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523175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143C8-C05D-41BB-9C1E-D707DFED6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Các nội dung khác của Đề án…</a:t>
            </a:r>
            <a:endParaRPr lang="vi-VN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78E07-0097-4752-AD0E-A0FB346FBE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Kinh phí dự kiến</a:t>
            </a:r>
          </a:p>
          <a:p>
            <a:r>
              <a:rPr lang="en-US" dirty="0"/>
              <a:t>Các giải pháp trọng tâm</a:t>
            </a:r>
          </a:p>
          <a:p>
            <a:r>
              <a:rPr lang="en-US" dirty="0"/>
              <a:t>Cơ chế quản lý thực hiện</a:t>
            </a:r>
          </a:p>
          <a:p>
            <a:r>
              <a:rPr lang="en-US" dirty="0"/>
              <a:t>Giám sát và đánh giá</a:t>
            </a:r>
          </a:p>
          <a:p>
            <a:r>
              <a:rPr lang="en-US" dirty="0"/>
              <a:t>Lồng ghép giới</a:t>
            </a:r>
          </a:p>
          <a:p>
            <a:r>
              <a:rPr lang="en-US" dirty="0"/>
              <a:t>Phân công quản lý và tổ chức thực hiện</a:t>
            </a:r>
          </a:p>
          <a:p>
            <a:r>
              <a:rPr lang="en-US" dirty="0"/>
              <a:t>…</a:t>
            </a:r>
            <a:endParaRPr lang="vi-V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C28ADA-EE71-4FE8-BF60-8422E3381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18</a:t>
            </a:fld>
            <a:endParaRPr lang="vi-VN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F79906D-0D64-4E5C-A0AF-24AAB736ED5E}"/>
              </a:ext>
            </a:extLst>
          </p:cNvPr>
          <p:cNvSpPr txBox="1"/>
          <p:nvPr/>
        </p:nvSpPr>
        <p:spPr>
          <a:xfrm>
            <a:off x="3646967" y="5720310"/>
            <a:ext cx="46570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accent6"/>
                </a:solidFill>
              </a:rPr>
              <a:t>Trân</a:t>
            </a:r>
            <a:r>
              <a:rPr lang="en-US" sz="3200" b="1" dirty="0">
                <a:solidFill>
                  <a:schemeClr val="accent6"/>
                </a:solidFill>
              </a:rPr>
              <a:t> trọng cảm </a:t>
            </a:r>
            <a:r>
              <a:rPr lang="en-US" sz="3200" b="1" dirty="0" err="1">
                <a:solidFill>
                  <a:schemeClr val="accent6"/>
                </a:solidFill>
              </a:rPr>
              <a:t>ơn</a:t>
            </a:r>
            <a:r>
              <a:rPr lang="en-US" sz="3200" b="1" dirty="0">
                <a:solidFill>
                  <a:schemeClr val="accent6"/>
                </a:solidFill>
              </a:rPr>
              <a:t>!</a:t>
            </a:r>
            <a:endParaRPr lang="vi-VN" sz="3200" b="1" dirty="0">
              <a:solidFill>
                <a:schemeClr val="accent6"/>
              </a:solidFill>
            </a:endParaRPr>
          </a:p>
        </p:txBody>
      </p:sp>
      <p:pic>
        <p:nvPicPr>
          <p:cNvPr id="6" name="Picture 5" descr="A calculator and a pen on a notebook&#10;&#10;Description automatically generated with medium confidence">
            <a:extLst>
              <a:ext uri="{FF2B5EF4-FFF2-40B4-BE49-F238E27FC236}">
                <a16:creationId xmlns:a16="http://schemas.microsoft.com/office/drawing/2014/main" id="{DA382393-5659-4599-A6D6-9E327E816B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589851" y="1536517"/>
            <a:ext cx="2940767" cy="1954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623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942D6-86E8-436C-B351-1EA647702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solidFill>
                  <a:srgbClr val="0070C0"/>
                </a:solidFill>
              </a:rPr>
              <a:t>Phần thứ nhất: Sự cần thiết và </a:t>
            </a:r>
            <a:r>
              <a:rPr lang="en-US" sz="3600" b="1" dirty="0" err="1">
                <a:solidFill>
                  <a:srgbClr val="0070C0"/>
                </a:solidFill>
              </a:rPr>
              <a:t>căn</a:t>
            </a:r>
            <a:r>
              <a:rPr lang="en-US" sz="3600" b="1" dirty="0">
                <a:solidFill>
                  <a:srgbClr val="0070C0"/>
                </a:solidFill>
              </a:rPr>
              <a:t> cứ xây dựng Đề án</a:t>
            </a:r>
            <a:endParaRPr lang="vi-VN" sz="3600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274CFE-A6C2-4CB8-8A9B-3B7FBE7972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2232"/>
            <a:ext cx="10515600" cy="5241853"/>
          </a:xfrm>
        </p:spPr>
        <p:txBody>
          <a:bodyPr>
            <a:normAutofit fontScale="92500" lnSpcReduction="20000"/>
          </a:bodyPr>
          <a:lstStyle/>
          <a:p>
            <a:pPr marL="571500" indent="-571500">
              <a:lnSpc>
                <a:spcPct val="110000"/>
              </a:lnSpc>
              <a:spcBef>
                <a:spcPts val="1200"/>
              </a:spcBef>
              <a:buAutoNum type="romanUcPeriod"/>
            </a:pPr>
            <a:r>
              <a:rPr lang="en-US" b="1" dirty="0"/>
              <a:t>Sự cần thiết</a:t>
            </a:r>
          </a:p>
          <a:p>
            <a:pPr marL="571500" indent="-571500">
              <a:lnSpc>
                <a:spcPct val="110000"/>
              </a:lnSpc>
              <a:spcBef>
                <a:spcPts val="1200"/>
              </a:spcBef>
              <a:buAutoNum type="romanUcPeriod"/>
            </a:pPr>
            <a:r>
              <a:rPr lang="en-US" b="1" dirty="0" err="1"/>
              <a:t>Căn</a:t>
            </a:r>
            <a:r>
              <a:rPr lang="en-US" b="1" dirty="0"/>
              <a:t> cứ pháp lý xây dựng Đề án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u="sng" dirty="0">
                <a:solidFill>
                  <a:srgbClr val="7030A0"/>
                </a:solidFill>
              </a:rPr>
              <a:t>Nghị quyết 54-NQ/TW của Bộ Chính trị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u="sng" dirty="0"/>
              <a:t>Các văn bản cấp Trung </a:t>
            </a:r>
            <a:r>
              <a:rPr lang="en-US" u="sng" dirty="0" err="1"/>
              <a:t>ương</a:t>
            </a:r>
            <a:r>
              <a:rPr lang="en-US" u="sng" dirty="0"/>
              <a:t> liên quan GNBV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Các Luật, Nghị quyết của QH, Nghị định của CP, Quyết định của TTCP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en-US" dirty="0">
                <a:solidFill>
                  <a:srgbClr val="C00000"/>
                </a:solidFill>
              </a:rPr>
              <a:t>Nghị định 28/2022/NĐ-CP của CP qui định Cơ chế quản lý, tổ chức thực hiện các CTMTQG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Thông tư hướng dẫn của các Bộ ngành… </a:t>
            </a:r>
            <a:r>
              <a:rPr lang="en-US" i="1" dirty="0"/>
              <a:t>(dự kiến ban hành trong tháng 4/2022)</a:t>
            </a:r>
          </a:p>
          <a:p>
            <a:pPr lvl="1">
              <a:lnSpc>
                <a:spcPct val="110000"/>
              </a:lnSpc>
              <a:spcBef>
                <a:spcPts val="1200"/>
              </a:spcBef>
            </a:pPr>
            <a:r>
              <a:rPr lang="en-US" u="sng" dirty="0"/>
              <a:t>Các văn bản cấp Tỉnh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Nghị quyết 11-NQ/TU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Các Nghị quyết của HĐND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Kế </a:t>
            </a:r>
            <a:r>
              <a:rPr lang="en-US" dirty="0" err="1"/>
              <a:t>hoạch</a:t>
            </a:r>
            <a:r>
              <a:rPr lang="en-US" dirty="0"/>
              <a:t> 121/KH-UBND</a:t>
            </a:r>
          </a:p>
          <a:p>
            <a:pPr lvl="2">
              <a:lnSpc>
                <a:spcPct val="110000"/>
              </a:lnSpc>
              <a:spcBef>
                <a:spcPts val="1200"/>
              </a:spcBef>
            </a:pPr>
            <a:r>
              <a:rPr lang="en-US" dirty="0"/>
              <a:t>…</a:t>
            </a:r>
            <a:endParaRPr lang="vi-V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58B440-0A10-4306-8816-625F2DD9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t>2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298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B9FB9-0A3D-42A1-B591-74FBEC075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0104" y="21266"/>
            <a:ext cx="10515600" cy="1633797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1"/>
                </a:solidFill>
              </a:rPr>
              <a:t>Phần thứ </a:t>
            </a:r>
            <a:r>
              <a:rPr lang="en-US" sz="3600" b="1" dirty="0" err="1">
                <a:solidFill>
                  <a:schemeClr val="accent1"/>
                </a:solidFill>
              </a:rPr>
              <a:t>hai</a:t>
            </a:r>
            <a:r>
              <a:rPr lang="en-US" sz="3600" b="1" dirty="0">
                <a:solidFill>
                  <a:schemeClr val="accent1"/>
                </a:solidFill>
              </a:rPr>
              <a:t>: Kết quả GNBV 2016-2020 và Thực trạng hộ nghèo, hộ cận nghèo 2021-2025 của tỉnh</a:t>
            </a:r>
            <a:endParaRPr lang="vi-VN" sz="36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E9EF41-30B6-47BA-A4B1-5475319AF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>
              <a:buAutoNum type="romanUcPeriod"/>
            </a:pPr>
            <a:r>
              <a:rPr lang="en-US" b="1" dirty="0"/>
              <a:t>Kết quả về giảm nghèo giai đoạn 2016-2020</a:t>
            </a:r>
          </a:p>
          <a:p>
            <a:pPr marL="571500" indent="-571500">
              <a:buAutoNum type="romanUcPeriod"/>
            </a:pPr>
            <a:r>
              <a:rPr lang="en-US" b="1" dirty="0"/>
              <a:t>Thực trạng hộ nghèo, hộ cận nghèo giai đoạn 2021-2025</a:t>
            </a:r>
          </a:p>
          <a:p>
            <a:endParaRPr lang="vi-V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E79A4-5491-4593-BACC-E90DD1768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3</a:t>
            </a:fld>
            <a:endParaRPr lang="vi-VN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9189129-B292-4244-B044-B965CC81D550}"/>
              </a:ext>
            </a:extLst>
          </p:cNvPr>
          <p:cNvCxnSpPr/>
          <p:nvPr/>
        </p:nvCxnSpPr>
        <p:spPr>
          <a:xfrm>
            <a:off x="2413591" y="2849526"/>
            <a:ext cx="0" cy="3540641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DD52BAD4-CE9F-446C-9614-CEBEB3CF1202}"/>
              </a:ext>
            </a:extLst>
          </p:cNvPr>
          <p:cNvCxnSpPr>
            <a:cxnSpLocks/>
          </p:cNvCxnSpPr>
          <p:nvPr/>
        </p:nvCxnSpPr>
        <p:spPr>
          <a:xfrm>
            <a:off x="2392326" y="6422065"/>
            <a:ext cx="7697972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B3D0434-12CE-4FAC-A04A-B98A42A06D15}"/>
              </a:ext>
            </a:extLst>
          </p:cNvPr>
          <p:cNvSpPr txBox="1"/>
          <p:nvPr/>
        </p:nvSpPr>
        <p:spPr>
          <a:xfrm>
            <a:off x="207390" y="2755258"/>
            <a:ext cx="206797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rgbClr val="00B0F0"/>
                </a:solidFill>
              </a:rPr>
              <a:t>Thu nhập</a:t>
            </a:r>
          </a:p>
          <a:p>
            <a:pPr algn="r">
              <a:spcBef>
                <a:spcPts val="600"/>
              </a:spcBef>
            </a:pPr>
            <a:r>
              <a:rPr lang="en-US" sz="1400" dirty="0"/>
              <a:t>Thành </a:t>
            </a:r>
            <a:r>
              <a:rPr lang="en-US" sz="1400" dirty="0" err="1"/>
              <a:t>thị</a:t>
            </a:r>
            <a:r>
              <a:rPr lang="en-US" sz="1400" dirty="0"/>
              <a:t>: </a:t>
            </a:r>
            <a:r>
              <a:rPr lang="en-US" sz="1400" b="1" dirty="0"/>
              <a:t>2.000.000</a:t>
            </a:r>
            <a:r>
              <a:rPr lang="en-US" sz="1400" dirty="0"/>
              <a:t> VNĐ/người-tháng</a:t>
            </a:r>
            <a:endParaRPr lang="vi-VN" sz="1400" dirty="0"/>
          </a:p>
          <a:p>
            <a:pPr algn="r">
              <a:spcBef>
                <a:spcPts val="600"/>
              </a:spcBef>
            </a:pPr>
            <a:r>
              <a:rPr lang="en-US" sz="1400" dirty="0"/>
              <a:t>Nông thôn: </a:t>
            </a:r>
            <a:r>
              <a:rPr lang="en-US" sz="1400" b="1" dirty="0"/>
              <a:t>1.500.000</a:t>
            </a:r>
            <a:r>
              <a:rPr lang="en-US" sz="1400" dirty="0"/>
              <a:t> VNĐ/người-tháng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09E7124-50A6-49EB-8F29-D950E890DC85}"/>
              </a:ext>
            </a:extLst>
          </p:cNvPr>
          <p:cNvSpPr txBox="1"/>
          <p:nvPr/>
        </p:nvSpPr>
        <p:spPr>
          <a:xfrm>
            <a:off x="9629552" y="5720317"/>
            <a:ext cx="2278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</a:rPr>
              <a:t>Thiếu </a:t>
            </a:r>
            <a:r>
              <a:rPr lang="en-US" b="1" dirty="0" err="1">
                <a:solidFill>
                  <a:srgbClr val="00B050"/>
                </a:solidFill>
              </a:rPr>
              <a:t>hụt</a:t>
            </a:r>
            <a:r>
              <a:rPr lang="en-US" b="1" dirty="0">
                <a:solidFill>
                  <a:srgbClr val="00B050"/>
                </a:solidFill>
              </a:rPr>
              <a:t> dịch vụ xã hội cơ bản (12 chỉ số)</a:t>
            </a:r>
            <a:endParaRPr lang="vi-VN" b="1" dirty="0">
              <a:solidFill>
                <a:srgbClr val="00B05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A21A983-FF16-4ECA-9C95-28F4DB1FDD82}"/>
              </a:ext>
            </a:extLst>
          </p:cNvPr>
          <p:cNvSpPr txBox="1"/>
          <p:nvPr/>
        </p:nvSpPr>
        <p:spPr>
          <a:xfrm>
            <a:off x="3980121" y="5915247"/>
            <a:ext cx="1073888" cy="382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Nghèo</a:t>
            </a:r>
            <a:endParaRPr lang="vi-VN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DCE8D4-E053-42B9-B094-F999A4AD388F}"/>
              </a:ext>
            </a:extLst>
          </p:cNvPr>
          <p:cNvSpPr txBox="1"/>
          <p:nvPr/>
        </p:nvSpPr>
        <p:spPr>
          <a:xfrm>
            <a:off x="7141534" y="5940056"/>
            <a:ext cx="1321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Cận nghèo</a:t>
            </a:r>
            <a:endParaRPr lang="vi-VN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03152A0-05FE-4BB7-891C-89A5F6DDAAA4}"/>
              </a:ext>
            </a:extLst>
          </p:cNvPr>
          <p:cNvSpPr txBox="1"/>
          <p:nvPr/>
        </p:nvSpPr>
        <p:spPr>
          <a:xfrm>
            <a:off x="6546111" y="6435503"/>
            <a:ext cx="227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Dưới 3 chỉ số</a:t>
            </a:r>
            <a:endParaRPr lang="vi-VN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2F21D8-BF09-443D-AF8B-99091C54443F}"/>
              </a:ext>
            </a:extLst>
          </p:cNvPr>
          <p:cNvSpPr txBox="1"/>
          <p:nvPr/>
        </p:nvSpPr>
        <p:spPr>
          <a:xfrm>
            <a:off x="3189767" y="6417784"/>
            <a:ext cx="22789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Từ 3 chỉ số trở lên</a:t>
            </a:r>
            <a:endParaRPr lang="vi-VN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099715A-4011-4BAD-AA7D-7DFC45516F66}"/>
              </a:ext>
            </a:extLst>
          </p:cNvPr>
          <p:cNvSpPr/>
          <p:nvPr/>
        </p:nvSpPr>
        <p:spPr>
          <a:xfrm>
            <a:off x="2413592" y="3561907"/>
            <a:ext cx="3997842" cy="2853070"/>
          </a:xfrm>
          <a:prstGeom prst="rect">
            <a:avLst/>
          </a:prstGeom>
          <a:solidFill>
            <a:schemeClr val="accent2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829D66AC-FE70-40C2-ACAF-AF9D584DE67D}"/>
              </a:ext>
            </a:extLst>
          </p:cNvPr>
          <p:cNvSpPr/>
          <p:nvPr/>
        </p:nvSpPr>
        <p:spPr>
          <a:xfrm>
            <a:off x="6411433" y="3561906"/>
            <a:ext cx="2615609" cy="2856965"/>
          </a:xfrm>
          <a:prstGeom prst="rect">
            <a:avLst/>
          </a:prstGeom>
          <a:solidFill>
            <a:schemeClr val="accent6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004A22B-2C80-4330-A368-A1AC981B6502}"/>
              </a:ext>
            </a:extLst>
          </p:cNvPr>
          <p:cNvSpPr txBox="1"/>
          <p:nvPr/>
        </p:nvSpPr>
        <p:spPr>
          <a:xfrm>
            <a:off x="2977116" y="4072269"/>
            <a:ext cx="29452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16.006 hộ = 4,93%</a:t>
            </a:r>
            <a:endParaRPr lang="vi-VN" b="1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CD0F5C9-F418-407B-B0F6-623C48CD6FD9}"/>
              </a:ext>
            </a:extLst>
          </p:cNvPr>
          <p:cNvSpPr txBox="1"/>
          <p:nvPr/>
        </p:nvSpPr>
        <p:spPr>
          <a:xfrm>
            <a:off x="6365358" y="4036828"/>
            <a:ext cx="2615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12.803 hộ = 3,94%</a:t>
            </a:r>
            <a:endParaRPr lang="vi-VN" b="1" dirty="0"/>
          </a:p>
        </p:txBody>
      </p:sp>
      <p:sp>
        <p:nvSpPr>
          <p:cNvPr id="26" name="Arrow: Up 25">
            <a:extLst>
              <a:ext uri="{FF2B5EF4-FFF2-40B4-BE49-F238E27FC236}">
                <a16:creationId xmlns:a16="http://schemas.microsoft.com/office/drawing/2014/main" id="{15C81419-3A7E-421D-B373-FD3755B4168F}"/>
              </a:ext>
            </a:extLst>
          </p:cNvPr>
          <p:cNvSpPr/>
          <p:nvPr/>
        </p:nvSpPr>
        <p:spPr>
          <a:xfrm>
            <a:off x="4089991" y="3196856"/>
            <a:ext cx="772632" cy="567069"/>
          </a:xfrm>
          <a:prstGeom prst="up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Arrow: Up 26">
            <a:extLst>
              <a:ext uri="{FF2B5EF4-FFF2-40B4-BE49-F238E27FC236}">
                <a16:creationId xmlns:a16="http://schemas.microsoft.com/office/drawing/2014/main" id="{BBF02083-C000-4BB3-B921-3C5791060C45}"/>
              </a:ext>
            </a:extLst>
          </p:cNvPr>
          <p:cNvSpPr/>
          <p:nvPr/>
        </p:nvSpPr>
        <p:spPr>
          <a:xfrm>
            <a:off x="7340009" y="3186224"/>
            <a:ext cx="772632" cy="567069"/>
          </a:xfrm>
          <a:prstGeom prst="upArrow">
            <a:avLst/>
          </a:prstGeom>
          <a:solidFill>
            <a:schemeClr val="accent1"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8" name="Arrow: Right 27">
            <a:extLst>
              <a:ext uri="{FF2B5EF4-FFF2-40B4-BE49-F238E27FC236}">
                <a16:creationId xmlns:a16="http://schemas.microsoft.com/office/drawing/2014/main" id="{D1D6C2A9-2E39-4D4A-B137-19972B044F0D}"/>
              </a:ext>
            </a:extLst>
          </p:cNvPr>
          <p:cNvSpPr/>
          <p:nvPr/>
        </p:nvSpPr>
        <p:spPr>
          <a:xfrm rot="18995896">
            <a:off x="5607102" y="4808565"/>
            <a:ext cx="1133986" cy="354419"/>
          </a:xfrm>
          <a:prstGeom prst="rightArrow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442A7A6-22C1-4DC5-BEE1-EA9BCA7F9C10}"/>
              </a:ext>
            </a:extLst>
          </p:cNvPr>
          <p:cNvSpPr txBox="1"/>
          <p:nvPr/>
        </p:nvSpPr>
        <p:spPr>
          <a:xfrm>
            <a:off x="2484477" y="5458044"/>
            <a:ext cx="3880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4.906 hộ (30,62%) ko có khả năng LĐ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D635997-F411-41F7-8340-9016899A2374}"/>
              </a:ext>
            </a:extLst>
          </p:cNvPr>
          <p:cNvSpPr txBox="1"/>
          <p:nvPr/>
        </p:nvSpPr>
        <p:spPr>
          <a:xfrm>
            <a:off x="6450419" y="5336478"/>
            <a:ext cx="25564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3.813 hộ (29.8%) ko có khả năng LĐ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F4012661-C029-4455-9177-8E6F85D99B18}"/>
              </a:ext>
            </a:extLst>
          </p:cNvPr>
          <p:cNvSpPr txBox="1"/>
          <p:nvPr/>
        </p:nvSpPr>
        <p:spPr>
          <a:xfrm>
            <a:off x="2423517" y="5031324"/>
            <a:ext cx="3880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487 hộ (3,04%) NCCVCM</a:t>
            </a:r>
            <a:endParaRPr lang="vi-VN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B8B97043-FD63-495B-8E17-D2D39B4377B4}"/>
              </a:ext>
            </a:extLst>
          </p:cNvPr>
          <p:cNvSpPr txBox="1"/>
          <p:nvPr/>
        </p:nvSpPr>
        <p:spPr>
          <a:xfrm>
            <a:off x="6423660" y="4977984"/>
            <a:ext cx="26136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444 hộ (3,47%) NCCVCM</a:t>
            </a:r>
            <a:endParaRPr lang="vi-VN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BF47A50-963B-479E-8FE7-6CE670C23307}"/>
              </a:ext>
            </a:extLst>
          </p:cNvPr>
          <p:cNvSpPr txBox="1"/>
          <p:nvPr/>
        </p:nvSpPr>
        <p:spPr>
          <a:xfrm>
            <a:off x="2415661" y="4636969"/>
            <a:ext cx="3880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7.214 hộ (45,06%) DTTS</a:t>
            </a:r>
            <a:endParaRPr lang="vi-VN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336C799-C2B8-466C-86BE-C8831BD9B4CF}"/>
              </a:ext>
            </a:extLst>
          </p:cNvPr>
          <p:cNvSpPr txBox="1"/>
          <p:nvPr/>
        </p:nvSpPr>
        <p:spPr>
          <a:xfrm>
            <a:off x="6471770" y="4678487"/>
            <a:ext cx="257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2.018 hộ (15,07%) DTTS</a:t>
            </a:r>
            <a:endParaRPr lang="vi-VN" dirty="0"/>
          </a:p>
        </p:txBody>
      </p:sp>
      <p:sp>
        <p:nvSpPr>
          <p:cNvPr id="35" name="Arrow: Right 34">
            <a:extLst>
              <a:ext uri="{FF2B5EF4-FFF2-40B4-BE49-F238E27FC236}">
                <a16:creationId xmlns:a16="http://schemas.microsoft.com/office/drawing/2014/main" id="{961D1E0B-9A47-464E-8773-6E7FBF43BA1B}"/>
              </a:ext>
            </a:extLst>
          </p:cNvPr>
          <p:cNvSpPr/>
          <p:nvPr/>
        </p:nvSpPr>
        <p:spPr>
          <a:xfrm rot="16200000">
            <a:off x="5389486" y="4842706"/>
            <a:ext cx="761028" cy="304676"/>
          </a:xfrm>
          <a:prstGeom prst="rightArrow">
            <a:avLst/>
          </a:prstGeom>
          <a:solidFill>
            <a:schemeClr val="accent2">
              <a:alpha val="40000"/>
            </a:schemeClr>
          </a:solidFill>
          <a:ln>
            <a:solidFill>
              <a:schemeClr val="accent1">
                <a:shade val="50000"/>
                <a:alpha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062999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BC7E-3031-4423-8F7B-DC2214A7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II. Thực trạng hộ nghèo, hộ cận nghèo giai đoạn 2021-2025 (1)</a:t>
            </a:r>
            <a:endParaRPr lang="vi-VN" sz="2800" dirty="0">
              <a:solidFill>
                <a:schemeClr val="accent1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C7A8769-3CAD-456B-B478-94CB4852E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1359469"/>
              </p:ext>
            </p:extLst>
          </p:nvPr>
        </p:nvGraphicFramePr>
        <p:xfrm>
          <a:off x="838200" y="1360967"/>
          <a:ext cx="10515600" cy="49763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91A4F-D08E-433F-8A3E-018B7831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4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3394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F6BC7E-3031-4423-8F7B-DC2214A73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II. Thực trạng hộ nghèo, hộ cận nghèo giai đoạn 2021-2025 (2)</a:t>
            </a:r>
            <a:endParaRPr lang="vi-VN" sz="2800" dirty="0">
              <a:solidFill>
                <a:schemeClr val="accent1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C7A8769-3CAD-456B-B478-94CB4852EC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7945131"/>
              </p:ext>
            </p:extLst>
          </p:nvPr>
        </p:nvGraphicFramePr>
        <p:xfrm>
          <a:off x="838200" y="1382233"/>
          <a:ext cx="10515600" cy="4955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291A4F-D08E-433F-8A3E-018B7831B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5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78899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ED38B5-4540-473A-B800-D67BFFF13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b="1" dirty="0">
                <a:solidFill>
                  <a:schemeClr val="accent1"/>
                </a:solidFill>
              </a:rPr>
              <a:t>II. Thực trạng hộ nghèo, hộ cận nghèo giai đoạn 2021-2025 (3)</a:t>
            </a:r>
            <a:endParaRPr lang="vi-V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BFFD96-E027-4147-A7D2-0D3DAC469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1534" y="1584251"/>
            <a:ext cx="10392266" cy="4752754"/>
          </a:xfrm>
        </p:spPr>
        <p:txBody>
          <a:bodyPr>
            <a:normAutofit/>
          </a:bodyPr>
          <a:lstStyle/>
          <a:p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tỷ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hộ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nghèo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5%: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102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tỷ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hộ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nghèo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5%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10%: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18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tỷ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hộ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nghèo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10%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15%: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03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tỷ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hộ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nghèo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15%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20%: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01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tỷ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hộ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nghèo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20%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25%: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01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tỷ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hộ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nghèo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25%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30%: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03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tỷ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hộ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nghèo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30%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35%: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0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tỷ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hộ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nghèo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35%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đến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dưới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40%: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01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Nhóm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tỷ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lệ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hộ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nghèo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từ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40%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trở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lên: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có</a:t>
            </a:r>
            <a:r>
              <a:rPr lang="vi-VN" sz="2400" b="0" i="0" dirty="0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12 </a:t>
            </a:r>
            <a:r>
              <a:rPr lang="vi-VN" sz="2400" b="0" i="0" dirty="0" err="1">
                <a:solidFill>
                  <a:srgbClr val="001A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xã</a:t>
            </a:r>
            <a:endParaRPr lang="vi-V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E33CC3-36D7-4EFD-B7AA-BC2F42A6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6</a:t>
            </a:fld>
            <a:endParaRPr lang="vi-VN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78DB620D-F225-4969-AFE7-2A8FF0801F71}"/>
              </a:ext>
            </a:extLst>
          </p:cNvPr>
          <p:cNvCxnSpPr/>
          <p:nvPr/>
        </p:nvCxnSpPr>
        <p:spPr>
          <a:xfrm>
            <a:off x="461913" y="3855563"/>
            <a:ext cx="10614582" cy="0"/>
          </a:xfrm>
          <a:prstGeom prst="line">
            <a:avLst/>
          </a:prstGeom>
          <a:ln w="190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BB62E1B-49B3-419B-8632-3E8EB99A234B}"/>
              </a:ext>
            </a:extLst>
          </p:cNvPr>
          <p:cNvSpPr txBox="1"/>
          <p:nvPr/>
        </p:nvSpPr>
        <p:spPr>
          <a:xfrm>
            <a:off x="8964891" y="4242062"/>
            <a:ext cx="2903455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vi-VN" b="1" dirty="0">
                <a:solidFill>
                  <a:srgbClr val="C00000"/>
                </a:solidFill>
              </a:rPr>
              <a:t>16 </a:t>
            </a:r>
            <a:r>
              <a:rPr lang="vi-VN" b="1" dirty="0" err="1">
                <a:solidFill>
                  <a:srgbClr val="C00000"/>
                </a:solidFill>
              </a:rPr>
              <a:t>xã</a:t>
            </a:r>
            <a:r>
              <a:rPr lang="vi-VN" b="1" dirty="0">
                <a:solidFill>
                  <a:srgbClr val="C00000"/>
                </a:solidFill>
              </a:rPr>
              <a:t> </a:t>
            </a:r>
            <a:r>
              <a:rPr lang="vi-VN" b="1" dirty="0" err="1">
                <a:solidFill>
                  <a:srgbClr val="C00000"/>
                </a:solidFill>
              </a:rPr>
              <a:t>có</a:t>
            </a:r>
            <a:r>
              <a:rPr lang="vi-VN" b="1" dirty="0">
                <a:solidFill>
                  <a:srgbClr val="C00000"/>
                </a:solidFill>
              </a:rPr>
              <a:t> </a:t>
            </a:r>
            <a:r>
              <a:rPr lang="vi-VN" b="1" dirty="0" err="1">
                <a:solidFill>
                  <a:srgbClr val="C00000"/>
                </a:solidFill>
              </a:rPr>
              <a:t>tỷ</a:t>
            </a:r>
            <a:r>
              <a:rPr lang="vi-VN" b="1" dirty="0">
                <a:solidFill>
                  <a:srgbClr val="C00000"/>
                </a:solidFill>
              </a:rPr>
              <a:t> </a:t>
            </a:r>
            <a:r>
              <a:rPr lang="vi-VN" b="1" dirty="0" err="1">
                <a:solidFill>
                  <a:srgbClr val="C00000"/>
                </a:solidFill>
              </a:rPr>
              <a:t>lệ</a:t>
            </a:r>
            <a:r>
              <a:rPr lang="vi-VN" b="1" dirty="0">
                <a:solidFill>
                  <a:srgbClr val="C00000"/>
                </a:solidFill>
              </a:rPr>
              <a:t> </a:t>
            </a:r>
            <a:r>
              <a:rPr lang="vi-VN" b="1" dirty="0" err="1">
                <a:solidFill>
                  <a:srgbClr val="C00000"/>
                </a:solidFill>
              </a:rPr>
              <a:t>hộ</a:t>
            </a:r>
            <a:r>
              <a:rPr lang="vi-VN" b="1" dirty="0">
                <a:solidFill>
                  <a:srgbClr val="C00000"/>
                </a:solidFill>
              </a:rPr>
              <a:t> </a:t>
            </a:r>
            <a:r>
              <a:rPr lang="vi-VN" b="1" dirty="0" err="1">
                <a:solidFill>
                  <a:srgbClr val="C00000"/>
                </a:solidFill>
              </a:rPr>
              <a:t>nghèo</a:t>
            </a:r>
            <a:r>
              <a:rPr lang="vi-VN" b="1" dirty="0">
                <a:solidFill>
                  <a:srgbClr val="C00000"/>
                </a:solidFill>
              </a:rPr>
              <a:t> cao </a:t>
            </a:r>
            <a:r>
              <a:rPr lang="vi-VN" b="1" dirty="0" err="1">
                <a:solidFill>
                  <a:srgbClr val="C00000"/>
                </a:solidFill>
              </a:rPr>
              <a:t>từ</a:t>
            </a:r>
            <a:r>
              <a:rPr lang="vi-VN" b="1" dirty="0">
                <a:solidFill>
                  <a:srgbClr val="C00000"/>
                </a:solidFill>
              </a:rPr>
              <a:t> 25% </a:t>
            </a:r>
            <a:r>
              <a:rPr lang="vi-VN" b="1" dirty="0" err="1">
                <a:solidFill>
                  <a:srgbClr val="C00000"/>
                </a:solidFill>
              </a:rPr>
              <a:t>trở</a:t>
            </a:r>
            <a:r>
              <a:rPr lang="vi-VN" b="1" dirty="0">
                <a:solidFill>
                  <a:srgbClr val="C00000"/>
                </a:solidFill>
              </a:rPr>
              <a:t> lên </a:t>
            </a:r>
          </a:p>
          <a:p>
            <a:pPr>
              <a:spcBef>
                <a:spcPts val="600"/>
              </a:spcBef>
            </a:pPr>
            <a:r>
              <a:rPr lang="vi-VN" sz="1600" dirty="0"/>
              <a:t>(14 </a:t>
            </a:r>
            <a:r>
              <a:rPr lang="vi-VN" sz="1600" dirty="0" err="1"/>
              <a:t>xã</a:t>
            </a:r>
            <a:r>
              <a:rPr lang="vi-VN" sz="1600" dirty="0"/>
              <a:t> </a:t>
            </a:r>
            <a:r>
              <a:rPr lang="vi-VN" sz="1600" dirty="0" err="1"/>
              <a:t>tại</a:t>
            </a:r>
            <a:r>
              <a:rPr lang="vi-VN" sz="1600" dirty="0"/>
              <a:t> </a:t>
            </a:r>
            <a:r>
              <a:rPr lang="vi-VN" sz="1600" dirty="0" err="1"/>
              <a:t>huyện</a:t>
            </a:r>
            <a:r>
              <a:rPr lang="vi-VN" sz="1600" dirty="0"/>
              <a:t> A </a:t>
            </a:r>
            <a:r>
              <a:rPr lang="vi-VN" sz="1600" dirty="0" err="1"/>
              <a:t>Lưới</a:t>
            </a:r>
            <a:r>
              <a:rPr lang="vi-VN" sz="1600" dirty="0"/>
              <a:t> </a:t>
            </a:r>
            <a:r>
              <a:rPr lang="vi-VN" sz="1600" dirty="0" err="1"/>
              <a:t>và</a:t>
            </a:r>
            <a:r>
              <a:rPr lang="vi-VN" sz="1600" dirty="0"/>
              <a:t> 02 </a:t>
            </a:r>
            <a:r>
              <a:rPr lang="vi-VN" sz="1600" dirty="0" err="1"/>
              <a:t>xã</a:t>
            </a:r>
            <a:r>
              <a:rPr lang="vi-VN" sz="1600" dirty="0"/>
              <a:t> </a:t>
            </a:r>
            <a:r>
              <a:rPr lang="vi-VN" sz="1600" dirty="0" err="1"/>
              <a:t>tại</a:t>
            </a:r>
            <a:r>
              <a:rPr lang="vi-VN" sz="1600" dirty="0"/>
              <a:t> </a:t>
            </a:r>
            <a:r>
              <a:rPr lang="vi-VN" sz="1600" dirty="0" err="1"/>
              <a:t>huyện</a:t>
            </a:r>
            <a:r>
              <a:rPr lang="vi-VN" sz="1600" dirty="0"/>
              <a:t> Nam Đông)</a:t>
            </a:r>
          </a:p>
        </p:txBody>
      </p:sp>
    </p:spTree>
    <p:extLst>
      <p:ext uri="{BB962C8B-B14F-4D97-AF65-F5344CB8AC3E}">
        <p14:creationId xmlns:p14="http://schemas.microsoft.com/office/powerpoint/2010/main" val="238682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68DF8-198D-47FE-A2A1-A4D65B635E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vi-VN" sz="3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Phần</a:t>
            </a:r>
            <a:r>
              <a:rPr lang="vi-VN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thứ</a:t>
            </a:r>
            <a:r>
              <a:rPr lang="vi-VN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ba: </a:t>
            </a:r>
            <a:r>
              <a:rPr lang="vi-VN" sz="3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Nội</a:t>
            </a:r>
            <a:r>
              <a:rPr lang="vi-VN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dung </a:t>
            </a:r>
            <a:r>
              <a:rPr lang="vi-VN" sz="3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Đề</a:t>
            </a:r>
            <a:r>
              <a:rPr lang="vi-VN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vi-VN" sz="3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án</a:t>
            </a:r>
            <a:r>
              <a:rPr lang="vi-VN" sz="3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GNBV 2021-2025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7177C-33A3-47FD-8EE5-43B1F364C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0555"/>
            <a:ext cx="10515600" cy="5165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vi-VN" b="1" dirty="0"/>
              <a:t>I. Quan </a:t>
            </a:r>
            <a:r>
              <a:rPr lang="vi-VN" b="1" dirty="0" err="1"/>
              <a:t>điểm</a:t>
            </a:r>
            <a:r>
              <a:rPr lang="vi-VN" b="1" dirty="0"/>
              <a:t>, </a:t>
            </a:r>
            <a:r>
              <a:rPr lang="vi-VN" b="1" dirty="0" err="1"/>
              <a:t>mục</a:t>
            </a:r>
            <a:r>
              <a:rPr lang="vi-VN" b="1" dirty="0"/>
              <a:t> tiêu: </a:t>
            </a:r>
          </a:p>
          <a:p>
            <a:pPr marL="0" indent="0" algn="ctr">
              <a:buNone/>
            </a:pPr>
            <a:r>
              <a:rPr lang="vi-VN" sz="2400" dirty="0">
                <a:solidFill>
                  <a:srgbClr val="7030A0"/>
                </a:solidFill>
                <a:highlight>
                  <a:srgbClr val="FFFF00"/>
                </a:highlight>
              </a:rPr>
              <a:t>…“</a:t>
            </a:r>
            <a:r>
              <a:rPr lang="vi-VN" sz="2400" dirty="0" err="1">
                <a:solidFill>
                  <a:srgbClr val="7030A0"/>
                </a:solidFill>
                <a:highlight>
                  <a:srgbClr val="FFFF00"/>
                </a:highlight>
              </a:rPr>
              <a:t>giảm</a:t>
            </a:r>
            <a:r>
              <a:rPr lang="vi-VN" sz="2400" dirty="0">
                <a:solidFill>
                  <a:srgbClr val="7030A0"/>
                </a:solidFill>
                <a:highlight>
                  <a:srgbClr val="FFFF00"/>
                </a:highlight>
              </a:rPr>
              <a:t> </a:t>
            </a:r>
            <a:r>
              <a:rPr lang="vi-VN" sz="2400" dirty="0" err="1">
                <a:solidFill>
                  <a:srgbClr val="7030A0"/>
                </a:solidFill>
                <a:highlight>
                  <a:srgbClr val="FFFF00"/>
                </a:highlight>
              </a:rPr>
              <a:t>nghèo</a:t>
            </a:r>
            <a:r>
              <a:rPr lang="vi-VN" sz="2400" dirty="0">
                <a:solidFill>
                  <a:srgbClr val="7030A0"/>
                </a:solidFill>
                <a:highlight>
                  <a:srgbClr val="FFFF00"/>
                </a:highlight>
              </a:rPr>
              <a:t> đa </a:t>
            </a:r>
            <a:r>
              <a:rPr lang="vi-VN" sz="2400" dirty="0" err="1">
                <a:solidFill>
                  <a:srgbClr val="7030A0"/>
                </a:solidFill>
                <a:highlight>
                  <a:srgbClr val="FFFF00"/>
                </a:highlight>
              </a:rPr>
              <a:t>chiều</a:t>
            </a:r>
            <a:r>
              <a:rPr lang="vi-VN" sz="2400" dirty="0">
                <a:solidFill>
                  <a:srgbClr val="7030A0"/>
                </a:solidFill>
                <a:highlight>
                  <a:srgbClr val="FFFF00"/>
                </a:highlight>
              </a:rPr>
              <a:t>, bao </a:t>
            </a:r>
            <a:r>
              <a:rPr lang="vi-VN" sz="2400" dirty="0" err="1">
                <a:solidFill>
                  <a:srgbClr val="7030A0"/>
                </a:solidFill>
                <a:highlight>
                  <a:srgbClr val="FFFF00"/>
                </a:highlight>
              </a:rPr>
              <a:t>trùm</a:t>
            </a:r>
            <a:r>
              <a:rPr lang="vi-VN" sz="2400" dirty="0">
                <a:solidFill>
                  <a:srgbClr val="7030A0"/>
                </a:solidFill>
                <a:highlight>
                  <a:srgbClr val="FFFF00"/>
                </a:highlight>
              </a:rPr>
              <a:t>, </a:t>
            </a:r>
            <a:r>
              <a:rPr lang="vi-VN" sz="2400" dirty="0" err="1">
                <a:solidFill>
                  <a:srgbClr val="7030A0"/>
                </a:solidFill>
                <a:highlight>
                  <a:srgbClr val="FFFF00"/>
                </a:highlight>
              </a:rPr>
              <a:t>bền</a:t>
            </a:r>
            <a:r>
              <a:rPr lang="vi-VN" sz="2400" dirty="0">
                <a:solidFill>
                  <a:srgbClr val="7030A0"/>
                </a:solidFill>
                <a:highlight>
                  <a:srgbClr val="FFFF00"/>
                </a:highlight>
              </a:rPr>
              <a:t> </a:t>
            </a:r>
            <a:r>
              <a:rPr lang="vi-VN" sz="2400" dirty="0" err="1">
                <a:solidFill>
                  <a:srgbClr val="7030A0"/>
                </a:solidFill>
                <a:highlight>
                  <a:srgbClr val="FFFF00"/>
                </a:highlight>
              </a:rPr>
              <a:t>vững</a:t>
            </a:r>
            <a:r>
              <a:rPr lang="vi-VN" sz="2400" dirty="0">
                <a:solidFill>
                  <a:srgbClr val="7030A0"/>
                </a:solidFill>
                <a:highlight>
                  <a:srgbClr val="FFFF00"/>
                </a:highlight>
              </a:rPr>
              <a:t>”…</a:t>
            </a:r>
          </a:p>
          <a:p>
            <a:pPr marL="0" indent="0">
              <a:buNone/>
            </a:pPr>
            <a:r>
              <a:rPr lang="vi-VN" b="1" dirty="0"/>
              <a:t>II. </a:t>
            </a:r>
            <a:r>
              <a:rPr lang="vi-VN" b="1" dirty="0" err="1"/>
              <a:t>Chỉ</a:t>
            </a:r>
            <a:r>
              <a:rPr lang="vi-VN" b="1" dirty="0"/>
              <a:t> tiêu </a:t>
            </a:r>
            <a:r>
              <a:rPr lang="vi-VN" b="1" dirty="0" err="1"/>
              <a:t>cụ</a:t>
            </a:r>
            <a:r>
              <a:rPr lang="vi-VN" b="1" dirty="0"/>
              <a:t> </a:t>
            </a:r>
            <a:r>
              <a:rPr lang="vi-VN" b="1" dirty="0" err="1"/>
              <a:t>thể</a:t>
            </a:r>
            <a:r>
              <a:rPr lang="vi-VN" b="1" dirty="0"/>
              <a:t>:</a:t>
            </a:r>
            <a:r>
              <a:rPr lang="vi-VN" dirty="0"/>
              <a:t> </a:t>
            </a:r>
            <a:r>
              <a:rPr lang="vi-VN" sz="2000" dirty="0"/>
              <a:t>(</a:t>
            </a:r>
            <a:r>
              <a:rPr lang="vi-VN" sz="2000" dirty="0" err="1"/>
              <a:t>đến</a:t>
            </a:r>
            <a:r>
              <a:rPr lang="vi-VN" sz="2000" dirty="0"/>
              <a:t> </a:t>
            </a:r>
            <a:r>
              <a:rPr lang="vi-VN" sz="2000" dirty="0" err="1"/>
              <a:t>cuối</a:t>
            </a:r>
            <a:r>
              <a:rPr lang="vi-VN" sz="2000" dirty="0"/>
              <a:t> năm 2025)</a:t>
            </a:r>
            <a:endParaRPr lang="vi-VN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vi-VN" sz="1800" dirty="0" err="1">
                <a:solidFill>
                  <a:srgbClr val="C00000"/>
                </a:solidFill>
              </a:rPr>
              <a:t>Tỷ</a:t>
            </a:r>
            <a:r>
              <a:rPr lang="vi-VN" sz="1800" dirty="0">
                <a:solidFill>
                  <a:srgbClr val="C00000"/>
                </a:solidFill>
              </a:rPr>
              <a:t> </a:t>
            </a:r>
            <a:r>
              <a:rPr lang="vi-VN" sz="1800" dirty="0" err="1">
                <a:solidFill>
                  <a:srgbClr val="C00000"/>
                </a:solidFill>
              </a:rPr>
              <a:t>lệ</a:t>
            </a:r>
            <a:r>
              <a:rPr lang="vi-VN" sz="1800" dirty="0">
                <a:solidFill>
                  <a:srgbClr val="C00000"/>
                </a:solidFill>
              </a:rPr>
              <a:t> </a:t>
            </a:r>
            <a:r>
              <a:rPr lang="vi-VN" sz="1800" dirty="0" err="1">
                <a:solidFill>
                  <a:srgbClr val="C00000"/>
                </a:solidFill>
              </a:rPr>
              <a:t>hộ</a:t>
            </a:r>
            <a:r>
              <a:rPr lang="vi-VN" sz="1800" dirty="0">
                <a:solidFill>
                  <a:srgbClr val="C00000"/>
                </a:solidFill>
              </a:rPr>
              <a:t> </a:t>
            </a:r>
            <a:r>
              <a:rPr lang="vi-VN" sz="1800" dirty="0" err="1">
                <a:solidFill>
                  <a:srgbClr val="C00000"/>
                </a:solidFill>
              </a:rPr>
              <a:t>nghèo</a:t>
            </a:r>
            <a:r>
              <a:rPr lang="vi-VN" sz="1800" dirty="0">
                <a:solidFill>
                  <a:srgbClr val="C00000"/>
                </a:solidFill>
              </a:rPr>
              <a:t>: 2,0-2,2%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vi-VN" sz="1800" dirty="0"/>
              <a:t>Khu </a:t>
            </a:r>
            <a:r>
              <a:rPr lang="vi-VN" sz="1800" dirty="0" err="1"/>
              <a:t>vực</a:t>
            </a:r>
            <a:r>
              <a:rPr lang="vi-VN" sz="1800" dirty="0"/>
              <a:t> nông thôn: </a:t>
            </a:r>
            <a:r>
              <a:rPr lang="vi-VN" sz="1800" dirty="0" err="1"/>
              <a:t>dưới</a:t>
            </a:r>
            <a:r>
              <a:rPr lang="vi-VN" sz="1800" dirty="0"/>
              <a:t> 1,5%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vi-VN" sz="1800" dirty="0"/>
              <a:t>Khu </a:t>
            </a:r>
            <a:r>
              <a:rPr lang="vi-VN" sz="1800" dirty="0" err="1"/>
              <a:t>vực</a:t>
            </a:r>
            <a:r>
              <a:rPr lang="vi-VN" sz="1800" dirty="0"/>
              <a:t> </a:t>
            </a:r>
            <a:r>
              <a:rPr lang="vi-VN" sz="1800" dirty="0" err="1"/>
              <a:t>miền</a:t>
            </a:r>
            <a:r>
              <a:rPr lang="vi-VN" sz="1800" dirty="0"/>
              <a:t> </a:t>
            </a:r>
            <a:r>
              <a:rPr lang="vi-VN" sz="1800" dirty="0" err="1"/>
              <a:t>núi</a:t>
            </a:r>
            <a:r>
              <a:rPr lang="vi-VN" sz="1800" dirty="0"/>
              <a:t>: </a:t>
            </a:r>
            <a:r>
              <a:rPr lang="vi-VN" sz="1800" dirty="0" err="1"/>
              <a:t>dưới</a:t>
            </a:r>
            <a:r>
              <a:rPr lang="vi-VN" sz="1800" dirty="0"/>
              <a:t> 5%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vi-VN" sz="1800" dirty="0">
                <a:solidFill>
                  <a:srgbClr val="00B050"/>
                </a:solidFill>
              </a:rPr>
              <a:t>Khu </a:t>
            </a:r>
            <a:r>
              <a:rPr lang="vi-VN" sz="1800" dirty="0" err="1">
                <a:solidFill>
                  <a:srgbClr val="00B050"/>
                </a:solidFill>
              </a:rPr>
              <a:t>vực</a:t>
            </a:r>
            <a:r>
              <a:rPr lang="vi-VN" sz="1800" dirty="0">
                <a:solidFill>
                  <a:srgbClr val="00B050"/>
                </a:solidFill>
              </a:rPr>
              <a:t> </a:t>
            </a:r>
            <a:r>
              <a:rPr lang="vi-VN" sz="1800" dirty="0" err="1">
                <a:solidFill>
                  <a:srgbClr val="00B050"/>
                </a:solidFill>
              </a:rPr>
              <a:t>thành</a:t>
            </a:r>
            <a:r>
              <a:rPr lang="vi-VN" sz="1800" dirty="0">
                <a:solidFill>
                  <a:srgbClr val="00B050"/>
                </a:solidFill>
              </a:rPr>
              <a:t> </a:t>
            </a:r>
            <a:r>
              <a:rPr lang="vi-VN" sz="1800" dirty="0" err="1">
                <a:solidFill>
                  <a:srgbClr val="00B050"/>
                </a:solidFill>
              </a:rPr>
              <a:t>thị</a:t>
            </a:r>
            <a:r>
              <a:rPr lang="vi-VN" sz="1800" dirty="0">
                <a:solidFill>
                  <a:srgbClr val="00B050"/>
                </a:solidFill>
              </a:rPr>
              <a:t>: không </a:t>
            </a:r>
            <a:r>
              <a:rPr lang="vi-VN" sz="1800" dirty="0" err="1">
                <a:solidFill>
                  <a:srgbClr val="00B050"/>
                </a:solidFill>
              </a:rPr>
              <a:t>còn</a:t>
            </a:r>
            <a:r>
              <a:rPr lang="vi-VN" sz="1800" dirty="0">
                <a:solidFill>
                  <a:srgbClr val="00B050"/>
                </a:solidFill>
              </a:rPr>
              <a:t> </a:t>
            </a:r>
            <a:r>
              <a:rPr lang="vi-VN" sz="1800" dirty="0" err="1">
                <a:solidFill>
                  <a:srgbClr val="00B050"/>
                </a:solidFill>
              </a:rPr>
              <a:t>hộ</a:t>
            </a:r>
            <a:r>
              <a:rPr lang="vi-VN" sz="1800" dirty="0">
                <a:solidFill>
                  <a:srgbClr val="00B050"/>
                </a:solidFill>
              </a:rPr>
              <a:t> </a:t>
            </a:r>
            <a:r>
              <a:rPr lang="vi-VN" sz="1800" dirty="0" err="1">
                <a:solidFill>
                  <a:srgbClr val="00B050"/>
                </a:solidFill>
              </a:rPr>
              <a:t>nghèo</a:t>
            </a:r>
            <a:r>
              <a:rPr lang="vi-VN" sz="1800" dirty="0">
                <a:solidFill>
                  <a:srgbClr val="00B050"/>
                </a:solidFill>
              </a:rPr>
              <a:t> (</a:t>
            </a:r>
            <a:r>
              <a:rPr lang="vi-VN" sz="1800" dirty="0" err="1">
                <a:solidFill>
                  <a:srgbClr val="00B050"/>
                </a:solidFill>
              </a:rPr>
              <a:t>trừ</a:t>
            </a:r>
            <a:r>
              <a:rPr lang="vi-VN" sz="1800" dirty="0">
                <a:solidFill>
                  <a:srgbClr val="00B050"/>
                </a:solidFill>
              </a:rPr>
              <a:t> </a:t>
            </a:r>
            <a:r>
              <a:rPr lang="vi-VN" sz="1800" dirty="0" err="1">
                <a:solidFill>
                  <a:srgbClr val="00B050"/>
                </a:solidFill>
              </a:rPr>
              <a:t>hộ</a:t>
            </a:r>
            <a:r>
              <a:rPr lang="vi-VN" sz="1800" dirty="0">
                <a:solidFill>
                  <a:srgbClr val="00B050"/>
                </a:solidFill>
              </a:rPr>
              <a:t> </a:t>
            </a:r>
            <a:r>
              <a:rPr lang="vi-VN" sz="1800" dirty="0" err="1">
                <a:solidFill>
                  <a:srgbClr val="00B050"/>
                </a:solidFill>
              </a:rPr>
              <a:t>nghèo</a:t>
            </a:r>
            <a:r>
              <a:rPr lang="vi-VN" sz="1800" dirty="0">
                <a:solidFill>
                  <a:srgbClr val="00B050"/>
                </a:solidFill>
              </a:rPr>
              <a:t> không </a:t>
            </a:r>
            <a:r>
              <a:rPr lang="vi-VN" sz="1800" dirty="0" err="1">
                <a:solidFill>
                  <a:srgbClr val="00B050"/>
                </a:solidFill>
              </a:rPr>
              <a:t>có</a:t>
            </a:r>
            <a:r>
              <a:rPr lang="vi-VN" sz="1800" dirty="0">
                <a:solidFill>
                  <a:srgbClr val="00B050"/>
                </a:solidFill>
              </a:rPr>
              <a:t> </a:t>
            </a:r>
            <a:r>
              <a:rPr lang="vi-VN" sz="1800" dirty="0" err="1">
                <a:solidFill>
                  <a:srgbClr val="00B050"/>
                </a:solidFill>
              </a:rPr>
              <a:t>khả</a:t>
            </a:r>
            <a:r>
              <a:rPr lang="vi-VN" sz="1800" dirty="0">
                <a:solidFill>
                  <a:srgbClr val="00B050"/>
                </a:solidFill>
              </a:rPr>
              <a:t> năng lao </a:t>
            </a:r>
            <a:r>
              <a:rPr lang="vi-VN" sz="1800" dirty="0" err="1">
                <a:solidFill>
                  <a:srgbClr val="00B050"/>
                </a:solidFill>
              </a:rPr>
              <a:t>động</a:t>
            </a:r>
            <a:r>
              <a:rPr lang="vi-VN" sz="1800" dirty="0">
                <a:solidFill>
                  <a:srgbClr val="00B050"/>
                </a:solidFill>
              </a:rPr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vi-VN" sz="1800" dirty="0">
                <a:solidFill>
                  <a:srgbClr val="00B0F0"/>
                </a:solidFill>
              </a:rPr>
              <a:t>Không </a:t>
            </a:r>
            <a:r>
              <a:rPr lang="vi-VN" sz="1800" dirty="0" err="1">
                <a:solidFill>
                  <a:srgbClr val="00B0F0"/>
                </a:solidFill>
              </a:rPr>
              <a:t>có</a:t>
            </a:r>
            <a:r>
              <a:rPr lang="vi-VN" sz="1800" dirty="0">
                <a:solidFill>
                  <a:srgbClr val="00B0F0"/>
                </a:solidFill>
              </a:rPr>
              <a:t> </a:t>
            </a:r>
            <a:r>
              <a:rPr lang="vi-VN" sz="1800" dirty="0" err="1">
                <a:solidFill>
                  <a:srgbClr val="00B0F0"/>
                </a:solidFill>
              </a:rPr>
              <a:t>hộ</a:t>
            </a:r>
            <a:r>
              <a:rPr lang="vi-VN" sz="1800" dirty="0">
                <a:solidFill>
                  <a:srgbClr val="00B0F0"/>
                </a:solidFill>
              </a:rPr>
              <a:t> </a:t>
            </a:r>
            <a:r>
              <a:rPr lang="vi-VN" sz="1800" dirty="0" err="1">
                <a:solidFill>
                  <a:srgbClr val="00B0F0"/>
                </a:solidFill>
              </a:rPr>
              <a:t>nghèo</a:t>
            </a:r>
            <a:r>
              <a:rPr lang="vi-VN" sz="1800" dirty="0">
                <a:solidFill>
                  <a:srgbClr val="00B0F0"/>
                </a:solidFill>
              </a:rPr>
              <a:t> </a:t>
            </a:r>
            <a:r>
              <a:rPr lang="vi-VN" sz="1800" dirty="0" err="1">
                <a:solidFill>
                  <a:srgbClr val="00B0F0"/>
                </a:solidFill>
              </a:rPr>
              <a:t>có</a:t>
            </a:r>
            <a:r>
              <a:rPr lang="vi-VN" sz="1800" dirty="0">
                <a:solidFill>
                  <a:srgbClr val="00B0F0"/>
                </a:solidFill>
              </a:rPr>
              <a:t> </a:t>
            </a:r>
            <a:r>
              <a:rPr lang="vi-VN" sz="1800" dirty="0" err="1">
                <a:solidFill>
                  <a:srgbClr val="00B0F0"/>
                </a:solidFill>
              </a:rPr>
              <a:t>thành</a:t>
            </a:r>
            <a:r>
              <a:rPr lang="vi-VN" sz="1800" dirty="0">
                <a:solidFill>
                  <a:srgbClr val="00B0F0"/>
                </a:solidFill>
              </a:rPr>
              <a:t> viên </a:t>
            </a:r>
            <a:r>
              <a:rPr lang="vi-VN" sz="1800" dirty="0" err="1">
                <a:solidFill>
                  <a:srgbClr val="00B0F0"/>
                </a:solidFill>
              </a:rPr>
              <a:t>là</a:t>
            </a:r>
            <a:r>
              <a:rPr lang="vi-VN" sz="1800" dirty="0">
                <a:solidFill>
                  <a:srgbClr val="00B0F0"/>
                </a:solidFill>
              </a:rPr>
              <a:t> </a:t>
            </a:r>
            <a:r>
              <a:rPr lang="vi-VN" sz="1800" dirty="0" err="1">
                <a:solidFill>
                  <a:srgbClr val="00B0F0"/>
                </a:solidFill>
              </a:rPr>
              <a:t>người</a:t>
            </a:r>
            <a:r>
              <a:rPr lang="vi-VN" sz="1800" dirty="0">
                <a:solidFill>
                  <a:srgbClr val="00B0F0"/>
                </a:solidFill>
              </a:rPr>
              <a:t> đang </a:t>
            </a:r>
            <a:r>
              <a:rPr lang="vi-VN" sz="1800" dirty="0" err="1">
                <a:solidFill>
                  <a:srgbClr val="00B0F0"/>
                </a:solidFill>
              </a:rPr>
              <a:t>thụ</a:t>
            </a:r>
            <a:r>
              <a:rPr lang="vi-VN" sz="1800" dirty="0">
                <a:solidFill>
                  <a:srgbClr val="00B0F0"/>
                </a:solidFill>
              </a:rPr>
              <a:t> </a:t>
            </a:r>
            <a:r>
              <a:rPr lang="vi-VN" sz="1800" dirty="0" err="1">
                <a:solidFill>
                  <a:srgbClr val="00B0F0"/>
                </a:solidFill>
              </a:rPr>
              <a:t>hưởng</a:t>
            </a:r>
            <a:r>
              <a:rPr lang="vi-VN" sz="1800" dirty="0">
                <a:solidFill>
                  <a:srgbClr val="00B0F0"/>
                </a:solidFill>
              </a:rPr>
              <a:t> chinh </a:t>
            </a:r>
            <a:r>
              <a:rPr lang="vi-VN" sz="1800" dirty="0" err="1">
                <a:solidFill>
                  <a:srgbClr val="00B0F0"/>
                </a:solidFill>
              </a:rPr>
              <a:t>sách</a:t>
            </a:r>
            <a:r>
              <a:rPr lang="vi-VN" sz="1800" dirty="0">
                <a:solidFill>
                  <a:srgbClr val="00B0F0"/>
                </a:solidFill>
              </a:rPr>
              <a:t> ưu </a:t>
            </a:r>
            <a:r>
              <a:rPr lang="vi-VN" sz="1800" dirty="0" err="1">
                <a:solidFill>
                  <a:srgbClr val="00B0F0"/>
                </a:solidFill>
              </a:rPr>
              <a:t>đãi</a:t>
            </a:r>
            <a:r>
              <a:rPr lang="vi-VN" sz="1800" dirty="0">
                <a:solidFill>
                  <a:srgbClr val="00B0F0"/>
                </a:solidFill>
              </a:rPr>
              <a:t> CCVCM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vi-VN" sz="1800" dirty="0" err="1">
                <a:solidFill>
                  <a:schemeClr val="accent2">
                    <a:lumMod val="75000"/>
                  </a:schemeClr>
                </a:solidFill>
              </a:rPr>
              <a:t>Các</a:t>
            </a:r>
            <a:r>
              <a:rPr lang="vi-VN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800" dirty="0" err="1">
                <a:solidFill>
                  <a:schemeClr val="accent2">
                    <a:lumMod val="75000"/>
                  </a:schemeClr>
                </a:solidFill>
              </a:rPr>
              <a:t>xã</a:t>
            </a:r>
            <a:r>
              <a:rPr lang="vi-VN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800" dirty="0" err="1">
                <a:solidFill>
                  <a:schemeClr val="accent2">
                    <a:lumMod val="75000"/>
                  </a:schemeClr>
                </a:solidFill>
              </a:rPr>
              <a:t>có</a:t>
            </a:r>
            <a:r>
              <a:rPr lang="vi-VN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800" dirty="0" err="1">
                <a:solidFill>
                  <a:schemeClr val="accent2">
                    <a:lumMod val="75000"/>
                  </a:schemeClr>
                </a:solidFill>
              </a:rPr>
              <a:t>tỷ</a:t>
            </a:r>
            <a:r>
              <a:rPr lang="vi-VN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800" dirty="0" err="1">
                <a:solidFill>
                  <a:schemeClr val="accent2">
                    <a:lumMod val="75000"/>
                  </a:schemeClr>
                </a:solidFill>
              </a:rPr>
              <a:t>lệ</a:t>
            </a:r>
            <a:r>
              <a:rPr lang="vi-VN" sz="18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vi-VN" sz="1800" dirty="0" err="1">
                <a:solidFill>
                  <a:schemeClr val="accent2">
                    <a:lumMod val="75000"/>
                  </a:schemeClr>
                </a:solidFill>
              </a:rPr>
              <a:t>nghèo</a:t>
            </a:r>
            <a:r>
              <a:rPr lang="vi-VN" sz="1800" dirty="0">
                <a:solidFill>
                  <a:schemeClr val="accent2">
                    <a:lumMod val="75000"/>
                  </a:schemeClr>
                </a:solidFill>
              </a:rPr>
              <a:t> cao trên 25%: </a:t>
            </a:r>
            <a:r>
              <a:rPr lang="vi-VN" sz="1800" dirty="0" err="1">
                <a:solidFill>
                  <a:schemeClr val="accent2">
                    <a:lumMod val="75000"/>
                  </a:schemeClr>
                </a:solidFill>
              </a:rPr>
              <a:t>giảm</a:t>
            </a:r>
            <a:r>
              <a:rPr lang="vi-VN" sz="1800" dirty="0">
                <a:solidFill>
                  <a:schemeClr val="accent2">
                    <a:lumMod val="75000"/>
                  </a:schemeClr>
                </a:solidFill>
              </a:rPr>
              <a:t> 3,5-4%/năm (?)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vi-VN" sz="1800" dirty="0" err="1"/>
              <a:t>Tỷ</a:t>
            </a:r>
            <a:r>
              <a:rPr lang="vi-VN" sz="1800" dirty="0"/>
              <a:t> </a:t>
            </a:r>
            <a:r>
              <a:rPr lang="vi-VN" sz="1800" dirty="0" err="1"/>
              <a:t>lệ</a:t>
            </a:r>
            <a:r>
              <a:rPr lang="vi-VN" sz="1800" dirty="0"/>
              <a:t> </a:t>
            </a:r>
            <a:r>
              <a:rPr lang="vi-VN" sz="1800" dirty="0" err="1"/>
              <a:t>nghèo</a:t>
            </a:r>
            <a:r>
              <a:rPr lang="vi-VN" sz="1800" dirty="0"/>
              <a:t> trong </a:t>
            </a:r>
            <a:r>
              <a:rPr lang="vi-VN" sz="1800" dirty="0" err="1"/>
              <a:t>vùng</a:t>
            </a:r>
            <a:r>
              <a:rPr lang="vi-VN" sz="1800" dirty="0"/>
              <a:t> </a:t>
            </a:r>
            <a:r>
              <a:rPr lang="vi-VN" sz="1800" dirty="0" err="1"/>
              <a:t>đồng</a:t>
            </a:r>
            <a:r>
              <a:rPr lang="vi-VN" sz="1800" dirty="0"/>
              <a:t> </a:t>
            </a:r>
            <a:r>
              <a:rPr lang="vi-VN" sz="1800" dirty="0" err="1"/>
              <a:t>bào</a:t>
            </a:r>
            <a:r>
              <a:rPr lang="vi-VN" sz="1800" dirty="0"/>
              <a:t> DTTS: </a:t>
            </a:r>
            <a:r>
              <a:rPr lang="vi-VN" sz="1800" dirty="0" err="1"/>
              <a:t>giảm</a:t>
            </a:r>
            <a:r>
              <a:rPr lang="vi-VN" sz="1800" dirty="0"/>
              <a:t> trên 3%/năm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vi-VN" sz="1800" dirty="0">
                <a:solidFill>
                  <a:srgbClr val="0070C0"/>
                </a:solidFill>
              </a:rPr>
              <a:t>Riêng </a:t>
            </a:r>
            <a:r>
              <a:rPr lang="vi-VN" sz="1800" dirty="0" err="1">
                <a:solidFill>
                  <a:srgbClr val="0070C0"/>
                </a:solidFill>
              </a:rPr>
              <a:t>huyện</a:t>
            </a:r>
            <a:r>
              <a:rPr lang="vi-VN" sz="1800" dirty="0">
                <a:solidFill>
                  <a:srgbClr val="0070C0"/>
                </a:solidFill>
              </a:rPr>
              <a:t> A </a:t>
            </a:r>
            <a:r>
              <a:rPr lang="vi-VN" sz="1800" dirty="0" err="1">
                <a:solidFill>
                  <a:srgbClr val="0070C0"/>
                </a:solidFill>
              </a:rPr>
              <a:t>Lưới</a:t>
            </a:r>
            <a:r>
              <a:rPr lang="vi-VN" sz="1800" dirty="0">
                <a:solidFill>
                  <a:srgbClr val="0070C0"/>
                </a:solidFill>
              </a:rPr>
              <a:t>: </a:t>
            </a:r>
            <a:r>
              <a:rPr lang="vi-VN" sz="1800" dirty="0" err="1">
                <a:solidFill>
                  <a:srgbClr val="0070C0"/>
                </a:solidFill>
              </a:rPr>
              <a:t>dưới</a:t>
            </a:r>
            <a:r>
              <a:rPr lang="vi-VN" sz="1800" dirty="0">
                <a:solidFill>
                  <a:srgbClr val="0070C0"/>
                </a:solidFill>
              </a:rPr>
              <a:t> 20% (</a:t>
            </a:r>
            <a:r>
              <a:rPr lang="vi-VN" sz="1800" dirty="0" err="1">
                <a:solidFill>
                  <a:srgbClr val="0070C0"/>
                </a:solidFill>
              </a:rPr>
              <a:t>giảm</a:t>
            </a:r>
            <a:r>
              <a:rPr lang="vi-VN" sz="1800" dirty="0">
                <a:solidFill>
                  <a:srgbClr val="0070C0"/>
                </a:solidFill>
              </a:rPr>
              <a:t> 7-9%/năm)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vi-VN" sz="1800" dirty="0" err="1"/>
              <a:t>Tỷ</a:t>
            </a:r>
            <a:r>
              <a:rPr lang="vi-VN" sz="1800" dirty="0"/>
              <a:t> </a:t>
            </a:r>
            <a:r>
              <a:rPr lang="vi-VN" sz="1800" dirty="0" err="1"/>
              <a:t>lệ</a:t>
            </a:r>
            <a:r>
              <a:rPr lang="vi-VN" sz="1800" dirty="0"/>
              <a:t> </a:t>
            </a:r>
            <a:r>
              <a:rPr lang="vi-VN" sz="1800" dirty="0" err="1"/>
              <a:t>hộ</a:t>
            </a:r>
            <a:r>
              <a:rPr lang="vi-VN" sz="1800" dirty="0"/>
              <a:t> </a:t>
            </a:r>
            <a:r>
              <a:rPr lang="vi-VN" sz="1800" dirty="0" err="1"/>
              <a:t>cận</a:t>
            </a:r>
            <a:r>
              <a:rPr lang="vi-VN" sz="1800" dirty="0"/>
              <a:t> </a:t>
            </a:r>
            <a:r>
              <a:rPr lang="vi-VN" sz="1800" dirty="0" err="1"/>
              <a:t>nghèo</a:t>
            </a:r>
            <a:r>
              <a:rPr lang="vi-VN" sz="1800" dirty="0"/>
              <a:t> </a:t>
            </a:r>
            <a:r>
              <a:rPr lang="vi-VN" sz="1800" dirty="0" err="1"/>
              <a:t>thấp</a:t>
            </a:r>
            <a:r>
              <a:rPr lang="vi-VN" sz="1800" dirty="0"/>
              <a:t> hơn </a:t>
            </a:r>
            <a:r>
              <a:rPr lang="vi-VN" sz="1800" dirty="0" err="1"/>
              <a:t>tỷ</a:t>
            </a:r>
            <a:r>
              <a:rPr lang="vi-VN" sz="1800" dirty="0"/>
              <a:t> </a:t>
            </a:r>
            <a:r>
              <a:rPr lang="vi-VN" sz="1800" dirty="0" err="1"/>
              <a:t>lệ</a:t>
            </a:r>
            <a:r>
              <a:rPr lang="vi-VN" sz="1800" dirty="0"/>
              <a:t> </a:t>
            </a:r>
            <a:r>
              <a:rPr lang="vi-VN" sz="1800" dirty="0" err="1"/>
              <a:t>hộ</a:t>
            </a:r>
            <a:r>
              <a:rPr lang="vi-VN" sz="1800" dirty="0"/>
              <a:t> </a:t>
            </a:r>
            <a:r>
              <a:rPr lang="vi-VN" sz="1800" dirty="0" err="1"/>
              <a:t>cận</a:t>
            </a:r>
            <a:r>
              <a:rPr lang="vi-VN" sz="1800" dirty="0"/>
              <a:t> </a:t>
            </a:r>
            <a:r>
              <a:rPr lang="vi-VN" sz="1800" dirty="0" err="1"/>
              <a:t>nghèo</a:t>
            </a:r>
            <a:r>
              <a:rPr lang="vi-VN" sz="1800" dirty="0"/>
              <a:t> chung </a:t>
            </a:r>
            <a:r>
              <a:rPr lang="vi-VN" sz="1800" dirty="0" err="1"/>
              <a:t>của</a:t>
            </a:r>
            <a:r>
              <a:rPr lang="vi-VN" sz="1800" dirty="0"/>
              <a:t> </a:t>
            </a:r>
            <a:r>
              <a:rPr lang="vi-VN" sz="1800" dirty="0" err="1"/>
              <a:t>cả</a:t>
            </a:r>
            <a:r>
              <a:rPr lang="vi-VN" sz="1800" dirty="0"/>
              <a:t> </a:t>
            </a:r>
            <a:r>
              <a:rPr lang="vi-VN" sz="1800" dirty="0" err="1"/>
              <a:t>nước</a:t>
            </a:r>
            <a:r>
              <a:rPr lang="vi-VN" sz="1800" dirty="0"/>
              <a:t>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vi-VN" sz="1800" dirty="0">
                <a:solidFill>
                  <a:srgbClr val="7030A0"/>
                </a:solidFill>
              </a:rPr>
              <a:t>100% </a:t>
            </a:r>
            <a:r>
              <a:rPr lang="vi-VN" sz="1800" dirty="0" err="1">
                <a:solidFill>
                  <a:srgbClr val="7030A0"/>
                </a:solidFill>
              </a:rPr>
              <a:t>huyện</a:t>
            </a:r>
            <a:r>
              <a:rPr lang="vi-VN" sz="1800" dirty="0">
                <a:solidFill>
                  <a:srgbClr val="7030A0"/>
                </a:solidFill>
              </a:rPr>
              <a:t> </a:t>
            </a:r>
            <a:r>
              <a:rPr lang="vi-VN" sz="1800" dirty="0" err="1">
                <a:solidFill>
                  <a:srgbClr val="7030A0"/>
                </a:solidFill>
              </a:rPr>
              <a:t>nghèo</a:t>
            </a:r>
            <a:r>
              <a:rPr lang="vi-VN" sz="1800" dirty="0">
                <a:solidFill>
                  <a:srgbClr val="7030A0"/>
                </a:solidFill>
              </a:rPr>
              <a:t>, </a:t>
            </a:r>
            <a:r>
              <a:rPr lang="vi-VN" sz="1800" dirty="0" err="1">
                <a:solidFill>
                  <a:srgbClr val="7030A0"/>
                </a:solidFill>
              </a:rPr>
              <a:t>xã</a:t>
            </a:r>
            <a:r>
              <a:rPr lang="vi-VN" sz="1800" dirty="0">
                <a:solidFill>
                  <a:srgbClr val="7030A0"/>
                </a:solidFill>
              </a:rPr>
              <a:t> ĐBKK </a:t>
            </a:r>
            <a:r>
              <a:rPr lang="vi-VN" sz="1800" dirty="0" err="1">
                <a:solidFill>
                  <a:srgbClr val="7030A0"/>
                </a:solidFill>
              </a:rPr>
              <a:t>vùng</a:t>
            </a:r>
            <a:r>
              <a:rPr lang="vi-VN" sz="1800" dirty="0">
                <a:solidFill>
                  <a:srgbClr val="7030A0"/>
                </a:solidFill>
              </a:rPr>
              <a:t> </a:t>
            </a:r>
            <a:r>
              <a:rPr lang="vi-VN" sz="1800" dirty="0" err="1">
                <a:solidFill>
                  <a:srgbClr val="7030A0"/>
                </a:solidFill>
              </a:rPr>
              <a:t>bãi</a:t>
            </a:r>
            <a:r>
              <a:rPr lang="vi-VN" sz="1800" dirty="0">
                <a:solidFill>
                  <a:srgbClr val="7030A0"/>
                </a:solidFill>
              </a:rPr>
              <a:t> ngang, ven </a:t>
            </a:r>
            <a:r>
              <a:rPr lang="vi-VN" sz="1800" dirty="0" err="1">
                <a:solidFill>
                  <a:srgbClr val="7030A0"/>
                </a:solidFill>
              </a:rPr>
              <a:t>biển</a:t>
            </a:r>
            <a:r>
              <a:rPr lang="vi-VN" sz="1800" dirty="0">
                <a:solidFill>
                  <a:srgbClr val="7030A0"/>
                </a:solidFill>
              </a:rPr>
              <a:t> </a:t>
            </a:r>
            <a:r>
              <a:rPr lang="vi-VN" sz="1800" dirty="0" err="1">
                <a:solidFill>
                  <a:srgbClr val="7030A0"/>
                </a:solidFill>
              </a:rPr>
              <a:t>thoát</a:t>
            </a:r>
            <a:r>
              <a:rPr lang="vi-VN" sz="1800" dirty="0">
                <a:solidFill>
                  <a:srgbClr val="7030A0"/>
                </a:solidFill>
              </a:rPr>
              <a:t> </a:t>
            </a:r>
            <a:r>
              <a:rPr lang="vi-VN" sz="1800" dirty="0" err="1">
                <a:solidFill>
                  <a:srgbClr val="7030A0"/>
                </a:solidFill>
              </a:rPr>
              <a:t>khỏi</a:t>
            </a:r>
            <a:r>
              <a:rPr lang="vi-VN" sz="1800" dirty="0">
                <a:solidFill>
                  <a:srgbClr val="7030A0"/>
                </a:solidFill>
              </a:rPr>
              <a:t> </a:t>
            </a:r>
            <a:r>
              <a:rPr lang="vi-VN" sz="1800" dirty="0" err="1">
                <a:solidFill>
                  <a:srgbClr val="7030A0"/>
                </a:solidFill>
              </a:rPr>
              <a:t>tình</a:t>
            </a:r>
            <a:r>
              <a:rPr lang="vi-VN" sz="1800" dirty="0">
                <a:solidFill>
                  <a:srgbClr val="7030A0"/>
                </a:solidFill>
              </a:rPr>
              <a:t> </a:t>
            </a:r>
            <a:r>
              <a:rPr lang="vi-VN" sz="1800" dirty="0" err="1">
                <a:solidFill>
                  <a:srgbClr val="7030A0"/>
                </a:solidFill>
              </a:rPr>
              <a:t>trạng</a:t>
            </a:r>
            <a:r>
              <a:rPr lang="vi-VN" sz="1800" dirty="0">
                <a:solidFill>
                  <a:srgbClr val="7030A0"/>
                </a:solidFill>
              </a:rPr>
              <a:t> </a:t>
            </a:r>
            <a:r>
              <a:rPr lang="vi-VN" sz="1800" dirty="0" err="1">
                <a:solidFill>
                  <a:srgbClr val="7030A0"/>
                </a:solidFill>
              </a:rPr>
              <a:t>nghèo</a:t>
            </a:r>
            <a:r>
              <a:rPr lang="vi-VN" sz="1800" dirty="0">
                <a:solidFill>
                  <a:srgbClr val="7030A0"/>
                </a:solidFill>
              </a:rPr>
              <a:t>, ĐBKK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741398-B4A4-4B65-99CC-288045CA4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181304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9F22E-3B72-448E-AC3B-5441EC217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773" y="57214"/>
            <a:ext cx="10515600" cy="1091102"/>
          </a:xfrm>
        </p:spPr>
        <p:txBody>
          <a:bodyPr>
            <a:noAutofit/>
          </a:bodyPr>
          <a:lstStyle/>
          <a:p>
            <a:r>
              <a:rPr lang="vi-VN" sz="2800" b="1" dirty="0">
                <a:solidFill>
                  <a:srgbClr val="0070C0"/>
                </a:solidFill>
              </a:rPr>
              <a:t>III. </a:t>
            </a:r>
            <a:r>
              <a:rPr lang="vi-VN" sz="2800" b="1" dirty="0" err="1">
                <a:solidFill>
                  <a:srgbClr val="0070C0"/>
                </a:solidFill>
              </a:rPr>
              <a:t>Các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dự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án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thành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phần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thuộc</a:t>
            </a:r>
            <a:r>
              <a:rPr lang="vi-VN" sz="2800" b="1" dirty="0">
                <a:solidFill>
                  <a:srgbClr val="0070C0"/>
                </a:solidFill>
              </a:rPr>
              <a:t> CTMTQG GNBV 2021-2025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6AB08-60E0-4DD9-9721-9F206348FC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302" y="1116418"/>
            <a:ext cx="10515600" cy="5178055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/>
              <a:t>1. Dự án 1: Đầu tư CSHT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Đầu tư có trọng tâm, trọng điểm các công trình có tính kết </a:t>
            </a:r>
            <a:r>
              <a:rPr lang="en-US" sz="2000" dirty="0" err="1"/>
              <a:t>nối</a:t>
            </a:r>
            <a:r>
              <a:rPr lang="en-US" sz="2000" dirty="0"/>
              <a:t> về giao thông, kinh tế, xã hội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Ưu tiên các công trình </a:t>
            </a:r>
            <a:r>
              <a:rPr lang="en-US" sz="2000" dirty="0" err="1"/>
              <a:t>nhằm</a:t>
            </a:r>
            <a:r>
              <a:rPr lang="en-US" sz="2000" dirty="0"/>
              <a:t> hạn chế rủi </a:t>
            </a:r>
            <a:r>
              <a:rPr lang="en-US" sz="2000" dirty="0" err="1"/>
              <a:t>ro</a:t>
            </a:r>
            <a:r>
              <a:rPr lang="en-US" sz="2000" dirty="0"/>
              <a:t> </a:t>
            </a:r>
            <a:r>
              <a:rPr lang="en-US" sz="2000" dirty="0" err="1"/>
              <a:t>thiên</a:t>
            </a:r>
            <a:r>
              <a:rPr lang="en-US" sz="2000" dirty="0"/>
              <a:t> tai, thích ứng với </a:t>
            </a:r>
            <a:r>
              <a:rPr lang="en-US" sz="2000" dirty="0" err="1"/>
              <a:t>biến</a:t>
            </a:r>
            <a:r>
              <a:rPr lang="en-US" sz="2000" dirty="0"/>
              <a:t> đổi </a:t>
            </a:r>
            <a:r>
              <a:rPr lang="en-US" sz="2000" dirty="0" err="1"/>
              <a:t>khí</a:t>
            </a:r>
            <a:r>
              <a:rPr lang="en-US" sz="2000" dirty="0"/>
              <a:t> </a:t>
            </a:r>
            <a:r>
              <a:rPr lang="en-US" sz="2000" dirty="0" err="1"/>
              <a:t>hậu</a:t>
            </a:r>
            <a:endParaRPr lang="en-US" sz="2000" dirty="0"/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</a:rPr>
              <a:t>Áp dụng cơ chế đầu tư đặc thù (“Nhà nước và nhân dân cùng làm”)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</a:rPr>
              <a:t>đối với công trình nhỏ và đơn giản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 HĐND tỉnh qui định tỷ lệ số công trình thực hiện cơ chế đặc thù cả giai đoạn trong CTMTQG GNBV: 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tối </a:t>
            </a:r>
            <a:r>
              <a:rPr lang="en-US" sz="2000" dirty="0" err="1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thiểu</a:t>
            </a:r>
            <a:r>
              <a:rPr lang="en-US" sz="2000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highlight>
                  <a:srgbClr val="FFFF00"/>
                </a:highlight>
                <a:sym typeface="Wingdings" panose="05000000000000000000" pitchFamily="2" charset="2"/>
              </a:rPr>
              <a:t>25-30%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>
                <a:highlight>
                  <a:srgbClr val="FFFF00"/>
                </a:highlight>
              </a:rPr>
              <a:t>Tạo việc làm công </a:t>
            </a:r>
            <a:r>
              <a:rPr lang="en-US" sz="2000" dirty="0"/>
              <a:t>trong các công trình CSHT: yêu cầu nhà thầu có kế </a:t>
            </a:r>
            <a:r>
              <a:rPr lang="en-US" sz="2000" dirty="0" err="1"/>
              <a:t>hoạch</a:t>
            </a:r>
            <a:r>
              <a:rPr lang="en-US" sz="2000" dirty="0"/>
              <a:t> sử dụng </a:t>
            </a:r>
            <a:r>
              <a:rPr lang="en-US" sz="2000" dirty="0" err="1"/>
              <a:t>lao</a:t>
            </a:r>
            <a:r>
              <a:rPr lang="en-US" sz="2000" dirty="0"/>
              <a:t> động địa phương trong hồ sơ thầu </a:t>
            </a:r>
            <a:r>
              <a:rPr lang="en-US" sz="2000" dirty="0">
                <a:sym typeface="Wingdings" panose="05000000000000000000" pitchFamily="2" charset="2"/>
              </a:rPr>
              <a:t> là một tiêu chí chấm thầu  </a:t>
            </a:r>
            <a:r>
              <a:rPr lang="en-US" sz="2000" dirty="0" err="1">
                <a:sym typeface="Wingdings" panose="05000000000000000000" pitchFamily="2" charset="2"/>
              </a:rPr>
              <a:t>căn</a:t>
            </a:r>
            <a:r>
              <a:rPr lang="en-US" sz="2000" dirty="0">
                <a:sym typeface="Wingdings" panose="05000000000000000000" pitchFamily="2" charset="2"/>
              </a:rPr>
              <a:t> cứ giám sát của chính quyền cơ sở.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endParaRPr lang="en-US" sz="200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Hàng năm, </a:t>
            </a:r>
            <a:r>
              <a:rPr lang="en-US" sz="2000" dirty="0">
                <a:highlight>
                  <a:srgbClr val="FFFF00"/>
                </a:highlight>
              </a:rPr>
              <a:t>dành tối đa 10% ngân sách đầu tư CSHT</a:t>
            </a:r>
            <a:r>
              <a:rPr lang="en-US" sz="2000" dirty="0"/>
              <a:t> trong CTMTQG GNBV để </a:t>
            </a:r>
            <a:r>
              <a:rPr lang="en-US" sz="2000" dirty="0" err="1"/>
              <a:t>thuởng</a:t>
            </a:r>
            <a:r>
              <a:rPr lang="en-US" sz="2000" dirty="0"/>
              <a:t> </a:t>
            </a:r>
            <a:r>
              <a:rPr lang="en-US" sz="2000" dirty="0" err="1"/>
              <a:t>cho</a:t>
            </a:r>
            <a:r>
              <a:rPr lang="en-US" sz="2000" dirty="0"/>
              <a:t> các xã hoàn thành mục tiêu giảm nghèo/về </a:t>
            </a:r>
            <a:r>
              <a:rPr lang="en-US" sz="2000" dirty="0" err="1"/>
              <a:t>đích</a:t>
            </a:r>
            <a:r>
              <a:rPr lang="en-US" sz="2000" dirty="0"/>
              <a:t> Nông thôn mới đến năm 2025 (nếu có).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0A6B1D-F19F-4876-95A7-A669683AC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8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73578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5824A-219F-4EEE-907E-14AED5079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1210"/>
            <a:ext cx="10730023" cy="878884"/>
          </a:xfrm>
        </p:spPr>
        <p:txBody>
          <a:bodyPr>
            <a:noAutofit/>
          </a:bodyPr>
          <a:lstStyle/>
          <a:p>
            <a:r>
              <a:rPr lang="vi-VN" sz="2800" b="1" dirty="0">
                <a:solidFill>
                  <a:srgbClr val="0070C0"/>
                </a:solidFill>
              </a:rPr>
              <a:t>III. </a:t>
            </a:r>
            <a:r>
              <a:rPr lang="vi-VN" sz="2800" b="1" dirty="0" err="1">
                <a:solidFill>
                  <a:srgbClr val="0070C0"/>
                </a:solidFill>
              </a:rPr>
              <a:t>Các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dự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án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thành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phần</a:t>
            </a:r>
            <a:r>
              <a:rPr lang="vi-VN" sz="2800" b="1" dirty="0">
                <a:solidFill>
                  <a:srgbClr val="0070C0"/>
                </a:solidFill>
              </a:rPr>
              <a:t> </a:t>
            </a:r>
            <a:r>
              <a:rPr lang="vi-VN" sz="2800" b="1" dirty="0" err="1">
                <a:solidFill>
                  <a:srgbClr val="0070C0"/>
                </a:solidFill>
              </a:rPr>
              <a:t>thuộc</a:t>
            </a:r>
            <a:r>
              <a:rPr lang="vi-VN" sz="2800" b="1" dirty="0">
                <a:solidFill>
                  <a:srgbClr val="0070C0"/>
                </a:solidFill>
              </a:rPr>
              <a:t> CTMTQG GNBV 2021-2025 (1)</a:t>
            </a:r>
            <a:endParaRPr lang="vi-VN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813957-7FAE-4264-9A4F-84293F6D3A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22744"/>
            <a:ext cx="10515600" cy="563525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/>
              <a:t>2. Dự án 2: Đa dạng </a:t>
            </a:r>
            <a:r>
              <a:rPr lang="en-US" sz="2400" b="1" dirty="0" err="1"/>
              <a:t>hoá</a:t>
            </a:r>
            <a:r>
              <a:rPr lang="en-US" sz="2400" b="1" dirty="0"/>
              <a:t> sinh kế, NRMHGN (ngành LĐ-TBXH)</a:t>
            </a:r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400" b="1" dirty="0"/>
              <a:t>3. Dự án 3: Phát triển sản xuất nông nghiệp (ngành NN-PTNT), </a:t>
            </a:r>
            <a:r>
              <a:rPr lang="en-US" sz="2400" b="1" dirty="0" err="1"/>
              <a:t>dinh</a:t>
            </a:r>
            <a:r>
              <a:rPr lang="en-US" sz="2400" b="1" dirty="0"/>
              <a:t> dưỡng (ngành Y tế)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200" b="1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US" sz="2200" b="1" dirty="0">
                <a:solidFill>
                  <a:srgbClr val="C00000"/>
                </a:solidFill>
              </a:rPr>
              <a:t>Nâng </a:t>
            </a:r>
            <a:r>
              <a:rPr lang="en-US" sz="2200" b="1" dirty="0" err="1">
                <a:solidFill>
                  <a:srgbClr val="C00000"/>
                </a:solidFill>
              </a:rPr>
              <a:t>cao</a:t>
            </a:r>
            <a:r>
              <a:rPr lang="en-US" sz="2200" b="1" dirty="0">
                <a:solidFill>
                  <a:srgbClr val="C00000"/>
                </a:solidFill>
              </a:rPr>
              <a:t> hiệu quả, tính </a:t>
            </a:r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bền vững và nhân </a:t>
            </a:r>
            <a:r>
              <a:rPr lang="en-US" sz="2200" b="1" dirty="0" err="1">
                <a:solidFill>
                  <a:srgbClr val="C00000"/>
                </a:solidFill>
                <a:highlight>
                  <a:srgbClr val="FFFF00"/>
                </a:highlight>
              </a:rPr>
              <a:t>rộng</a:t>
            </a:r>
            <a:r>
              <a:rPr lang="en-US" sz="2200" b="1" dirty="0">
                <a:solidFill>
                  <a:srgbClr val="C00000"/>
                </a:solidFill>
                <a:highlight>
                  <a:srgbClr val="FFFF00"/>
                </a:highlight>
              </a:rPr>
              <a:t> của mô hình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200" dirty="0"/>
              <a:t>Đầu tư có trọng tâm, trọng điểm </a:t>
            </a:r>
            <a:r>
              <a:rPr lang="en-US" sz="2200" dirty="0" err="1"/>
              <a:t>theo</a:t>
            </a:r>
            <a:r>
              <a:rPr lang="en-US" sz="2200" dirty="0"/>
              <a:t> </a:t>
            </a:r>
            <a:r>
              <a:rPr lang="en-US" sz="2200" dirty="0">
                <a:highlight>
                  <a:srgbClr val="FFFF00"/>
                </a:highlight>
              </a:rPr>
              <a:t>dự án có thời hạn 2-3 năm </a:t>
            </a:r>
            <a:r>
              <a:rPr lang="en-US" sz="2200" dirty="0"/>
              <a:t>(năm đầu hỗ trợ cơ bản, các năm sau tập trung hỗ trợ kỹ thuật, giám sát, đánh giá)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200" dirty="0"/>
              <a:t>Ưu tiên hỗ trợ các hộ đăng ký thoát nghèo bền vững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200" dirty="0">
                <a:highlight>
                  <a:srgbClr val="FFFF00"/>
                </a:highlight>
              </a:rPr>
              <a:t>Hỗ trợ tối đa 30% hộ không nghèo/hộ biết cách làm ăn </a:t>
            </a:r>
            <a:r>
              <a:rPr lang="en-US" sz="2200" dirty="0"/>
              <a:t>tham gia tổ nhóm cộng đồng cùng với hộ nghèo/cận nghèo/mới thoát nghèo </a:t>
            </a:r>
            <a:r>
              <a:rPr lang="en-US" sz="2200" dirty="0">
                <a:sym typeface="Wingdings" panose="05000000000000000000" pitchFamily="2" charset="2"/>
              </a:rPr>
              <a:t> đóng vai trò tiên phong – </a:t>
            </a:r>
            <a:r>
              <a:rPr lang="en-US" sz="2200" dirty="0" err="1">
                <a:sym typeface="Wingdings" panose="05000000000000000000" pitchFamily="2" charset="2"/>
              </a:rPr>
              <a:t>lan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toả</a:t>
            </a:r>
            <a:endParaRPr lang="en-US" sz="2200" dirty="0">
              <a:sym typeface="Wingdings" panose="05000000000000000000" pitchFamily="2" charset="2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200" dirty="0">
                <a:sym typeface="Wingdings" panose="05000000000000000000" pitchFamily="2" charset="2"/>
              </a:rPr>
              <a:t>Khuyến </a:t>
            </a:r>
            <a:r>
              <a:rPr lang="en-US" sz="2200" dirty="0" err="1">
                <a:sym typeface="Wingdings" panose="05000000000000000000" pitchFamily="2" charset="2"/>
              </a:rPr>
              <a:t>khích</a:t>
            </a:r>
            <a:r>
              <a:rPr lang="en-US" sz="2200" dirty="0">
                <a:sym typeface="Wingdings" panose="05000000000000000000" pitchFamily="2" charset="2"/>
              </a:rPr>
              <a:t> áp dụng cơ chế “</a:t>
            </a:r>
            <a:r>
              <a:rPr lang="en-US" sz="2200" dirty="0">
                <a:highlight>
                  <a:srgbClr val="FFFF00"/>
                </a:highlight>
                <a:sym typeface="Wingdings" panose="05000000000000000000" pitchFamily="2" charset="2"/>
              </a:rPr>
              <a:t>hỗ trợ sau đầu tư</a:t>
            </a:r>
            <a:r>
              <a:rPr lang="en-US" sz="2200" dirty="0">
                <a:sym typeface="Wingdings" panose="05000000000000000000" pitchFamily="2" charset="2"/>
              </a:rPr>
              <a:t>”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200" dirty="0" err="1">
                <a:sym typeface="Wingdings" panose="05000000000000000000" pitchFamily="2" charset="2"/>
              </a:rPr>
              <a:t>Chú</a:t>
            </a:r>
            <a:r>
              <a:rPr lang="en-US" sz="2200" dirty="0">
                <a:sym typeface="Wingdings" panose="05000000000000000000" pitchFamily="2" charset="2"/>
              </a:rPr>
              <a:t> trọng tập huấn, hướng dẫn trực tiếp </a:t>
            </a:r>
            <a:r>
              <a:rPr lang="en-US" sz="2200" dirty="0" err="1">
                <a:sym typeface="Wingdings" panose="05000000000000000000" pitchFamily="2" charset="2"/>
              </a:rPr>
              <a:t>theo</a:t>
            </a:r>
            <a:r>
              <a:rPr lang="en-US" sz="2200" dirty="0">
                <a:sym typeface="Wingdings" panose="05000000000000000000" pitchFamily="2" charset="2"/>
              </a:rPr>
              <a:t> phương pháp </a:t>
            </a:r>
            <a:r>
              <a:rPr lang="en-US" sz="2200" dirty="0">
                <a:highlight>
                  <a:srgbClr val="FFFF00"/>
                </a:highlight>
                <a:sym typeface="Wingdings" panose="05000000000000000000" pitchFamily="2" charset="2"/>
              </a:rPr>
              <a:t>“lớp học hiện trường” </a:t>
            </a:r>
            <a:r>
              <a:rPr lang="en-US" sz="2200" dirty="0">
                <a:sym typeface="Wingdings" panose="05000000000000000000" pitchFamily="2" charset="2"/>
              </a:rPr>
              <a:t>với đồng </a:t>
            </a:r>
            <a:r>
              <a:rPr lang="en-US" sz="2200" dirty="0" err="1">
                <a:sym typeface="Wingdings" panose="05000000000000000000" pitchFamily="2" charset="2"/>
              </a:rPr>
              <a:t>bào</a:t>
            </a:r>
            <a:r>
              <a:rPr lang="en-US" sz="2200" dirty="0">
                <a:sym typeface="Wingdings" panose="05000000000000000000" pitchFamily="2" charset="2"/>
              </a:rPr>
              <a:t> DTTS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200" dirty="0">
                <a:sym typeface="Wingdings" panose="05000000000000000000" pitchFamily="2" charset="2"/>
              </a:rPr>
              <a:t>Cho vay vốn ưu đãi </a:t>
            </a:r>
            <a:r>
              <a:rPr lang="en-US" sz="2200" dirty="0" err="1">
                <a:sym typeface="Wingdings" panose="05000000000000000000" pitchFamily="2" charset="2"/>
              </a:rPr>
              <a:t>theo</a:t>
            </a:r>
            <a:r>
              <a:rPr lang="en-US" sz="2200" dirty="0">
                <a:sym typeface="Wingdings" panose="05000000000000000000" pitchFamily="2" charset="2"/>
              </a:rPr>
              <a:t> dự án được duyệt (gắn với nguồn vốn </a:t>
            </a:r>
            <a:r>
              <a:rPr lang="en-US" sz="2200" dirty="0" err="1">
                <a:sym typeface="Wingdings" panose="05000000000000000000" pitchFamily="2" charset="2"/>
              </a:rPr>
              <a:t>uỷ</a:t>
            </a:r>
            <a:r>
              <a:rPr lang="en-US" sz="2200" dirty="0">
                <a:sym typeface="Wingdings" panose="05000000000000000000" pitchFamily="2" charset="2"/>
              </a:rPr>
              <a:t> </a:t>
            </a:r>
            <a:r>
              <a:rPr lang="en-US" sz="2200" dirty="0" err="1">
                <a:sym typeface="Wingdings" panose="05000000000000000000" pitchFamily="2" charset="2"/>
              </a:rPr>
              <a:t>thác</a:t>
            </a:r>
            <a:r>
              <a:rPr lang="en-US" sz="2200" dirty="0">
                <a:sym typeface="Wingdings" panose="05000000000000000000" pitchFamily="2" charset="2"/>
              </a:rPr>
              <a:t> qua NHCSXH)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200" dirty="0">
                <a:sym typeface="Wingdings" panose="05000000000000000000" pitchFamily="2" charset="2"/>
              </a:rPr>
              <a:t>Xây dựng qui chế </a:t>
            </a:r>
            <a:r>
              <a:rPr lang="en-US" sz="2200" dirty="0" err="1">
                <a:highlight>
                  <a:srgbClr val="FFFF00"/>
                </a:highlight>
                <a:sym typeface="Wingdings" panose="05000000000000000000" pitchFamily="2" charset="2"/>
              </a:rPr>
              <a:t>luân</a:t>
            </a:r>
            <a:r>
              <a:rPr lang="en-US" sz="2200" dirty="0">
                <a:highlight>
                  <a:srgbClr val="FFFF00"/>
                </a:highlight>
                <a:sym typeface="Wingdings" panose="05000000000000000000" pitchFamily="2" charset="2"/>
              </a:rPr>
              <a:t> chuyển, quay vòng một phần vốn hỗ trợ </a:t>
            </a:r>
            <a:r>
              <a:rPr lang="en-US" sz="2200" dirty="0">
                <a:sym typeface="Wingdings" panose="05000000000000000000" pitchFamily="2" charset="2"/>
              </a:rPr>
              <a:t>(bằng tiền hoặc hiện vật) trong cộng đồng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2200" dirty="0">
                <a:sym typeface="Wingdings" panose="05000000000000000000" pitchFamily="2" charset="2"/>
              </a:rPr>
              <a:t>Giao </a:t>
            </a:r>
            <a:r>
              <a:rPr lang="en-US" sz="2200" dirty="0" err="1">
                <a:sym typeface="Wingdings" panose="05000000000000000000" pitchFamily="2" charset="2"/>
              </a:rPr>
              <a:t>cho</a:t>
            </a:r>
            <a:r>
              <a:rPr lang="en-US" sz="2200" dirty="0">
                <a:sym typeface="Wingdings" panose="05000000000000000000" pitchFamily="2" charset="2"/>
              </a:rPr>
              <a:t> các </a:t>
            </a:r>
            <a:r>
              <a:rPr lang="en-US" sz="2200" dirty="0">
                <a:highlight>
                  <a:srgbClr val="FFFF00"/>
                </a:highlight>
                <a:sym typeface="Wingdings" panose="05000000000000000000" pitchFamily="2" charset="2"/>
              </a:rPr>
              <a:t>hội đoàn thể </a:t>
            </a:r>
            <a:r>
              <a:rPr lang="en-US" sz="2200" dirty="0">
                <a:sym typeface="Wingdings" panose="05000000000000000000" pitchFamily="2" charset="2"/>
              </a:rPr>
              <a:t>(Hội Phụ nữ, Hội Nông dân, Đoàn TN) chủ </a:t>
            </a:r>
            <a:r>
              <a:rPr lang="en-US" sz="2200" dirty="0" err="1">
                <a:sym typeface="Wingdings" panose="05000000000000000000" pitchFamily="2" charset="2"/>
              </a:rPr>
              <a:t>trì</a:t>
            </a:r>
            <a:r>
              <a:rPr lang="en-US" sz="2200" dirty="0">
                <a:sym typeface="Wingdings" panose="05000000000000000000" pitchFamily="2" charset="2"/>
              </a:rPr>
              <a:t> thực hiện dự án. </a:t>
            </a:r>
            <a:r>
              <a:rPr lang="en-US" sz="2200" dirty="0">
                <a:highlight>
                  <a:srgbClr val="FFFF00"/>
                </a:highlight>
                <a:sym typeface="Wingdings" panose="05000000000000000000" pitchFamily="2" charset="2"/>
              </a:rPr>
              <a:t>Tỉnh qui định chỉ tiêu cụ thể: tối </a:t>
            </a:r>
            <a:r>
              <a:rPr lang="en-US" sz="2200" dirty="0" err="1">
                <a:highlight>
                  <a:srgbClr val="FFFF00"/>
                </a:highlight>
                <a:sym typeface="Wingdings" panose="05000000000000000000" pitchFamily="2" charset="2"/>
              </a:rPr>
              <a:t>thiểu</a:t>
            </a:r>
            <a:r>
              <a:rPr lang="en-US" sz="2200" dirty="0">
                <a:highlight>
                  <a:srgbClr val="FFFF00"/>
                </a:highlight>
                <a:sym typeface="Wingdings" panose="05000000000000000000" pitchFamily="2" charset="2"/>
              </a:rPr>
              <a:t> 30% số dự án HTPTSX các địa phương giao </a:t>
            </a:r>
            <a:r>
              <a:rPr lang="en-US" sz="2200" dirty="0" err="1">
                <a:highlight>
                  <a:srgbClr val="FFFF00"/>
                </a:highlight>
                <a:sym typeface="Wingdings" panose="05000000000000000000" pitchFamily="2" charset="2"/>
              </a:rPr>
              <a:t>cho</a:t>
            </a:r>
            <a:r>
              <a:rPr lang="en-US" sz="2200" dirty="0">
                <a:highlight>
                  <a:srgbClr val="FFFF00"/>
                </a:highlight>
                <a:sym typeface="Wingdings" panose="05000000000000000000" pitchFamily="2" charset="2"/>
              </a:rPr>
              <a:t> hội đoàn thể chủ </a:t>
            </a:r>
            <a:r>
              <a:rPr lang="en-US" sz="2200" dirty="0" err="1">
                <a:highlight>
                  <a:srgbClr val="FFFF00"/>
                </a:highlight>
                <a:sym typeface="Wingdings" panose="05000000000000000000" pitchFamily="2" charset="2"/>
              </a:rPr>
              <a:t>trì</a:t>
            </a:r>
            <a:r>
              <a:rPr lang="en-US" sz="2200" dirty="0">
                <a:highlight>
                  <a:srgbClr val="FFFF00"/>
                </a:highlight>
                <a:sym typeface="Wingdings" panose="05000000000000000000" pitchFamily="2" charset="2"/>
              </a:rPr>
              <a:t> thực hiện?</a:t>
            </a:r>
          </a:p>
          <a:p>
            <a:pPr>
              <a:spcBef>
                <a:spcPts val="600"/>
              </a:spcBef>
            </a:pPr>
            <a:endParaRPr lang="vi-V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CB583C-EE1A-45BE-9AC0-6BC598692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7C9B09-1C5B-487D-AD02-EEF13BB8163F}" type="slidenum">
              <a:rPr lang="vi-VN" smtClean="0"/>
              <a:pPr/>
              <a:t>9</a:t>
            </a:fld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1664665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3258</Words>
  <Application>Microsoft Office PowerPoint</Application>
  <PresentationFormat>Widescreen</PresentationFormat>
  <Paragraphs>191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Times New Roman</vt:lpstr>
      <vt:lpstr>Office Theme</vt:lpstr>
      <vt:lpstr>Metropolitan</vt:lpstr>
      <vt:lpstr>Đề án Giảm nghèo bền vững giai đoạn 2021-2025 trên địa bàn tỉnh Thừa Thiên – Huế  Một số Nội dung trọng tâm và Khuyến nghị</vt:lpstr>
      <vt:lpstr>Phần thứ nhất: Sự cần thiết và căn cứ xây dựng Đề án</vt:lpstr>
      <vt:lpstr>Phần thứ hai: Kết quả GNBV 2016-2020 và Thực trạng hộ nghèo, hộ cận nghèo 2021-2025 của tỉnh</vt:lpstr>
      <vt:lpstr>II. Thực trạng hộ nghèo, hộ cận nghèo giai đoạn 2021-2025 (1)</vt:lpstr>
      <vt:lpstr>II. Thực trạng hộ nghèo, hộ cận nghèo giai đoạn 2021-2025 (2)</vt:lpstr>
      <vt:lpstr>II. Thực trạng hộ nghèo, hộ cận nghèo giai đoạn 2021-2025 (3)</vt:lpstr>
      <vt:lpstr>Phần thứ ba: Nội dung Đề án GNBV 2021-2025</vt:lpstr>
      <vt:lpstr>III. Các dự án thành phần thuộc CTMTQG GNBV 2021-2025</vt:lpstr>
      <vt:lpstr>III. Các dự án thành phần thuộc CTMTQG GNBV 2021-2025 (1)</vt:lpstr>
      <vt:lpstr>“Giảm nghèo theo địa chỉ” - gắn với mô hình sinh kế</vt:lpstr>
      <vt:lpstr>III. Các dự án thành phần thuộc CTMTQG GNBV 2021-2025 (2)</vt:lpstr>
      <vt:lpstr>IV. Các chính sách giảm nghèo chung</vt:lpstr>
      <vt:lpstr>V. Các chính sách giảm nghèo đặc thù của tỉnh</vt:lpstr>
      <vt:lpstr>V. Các chính sách giảm nghèo đặc thù của tỉnh (1)</vt:lpstr>
      <vt:lpstr>V. Các chính sách giảm nghèo đặc thù của tỉnh (2)</vt:lpstr>
      <vt:lpstr>V. Các chính sách giảm nghèo đặc thù của tỉnh (3)</vt:lpstr>
      <vt:lpstr>V. Các chính sách giảm nghèo đặc thù của tỉnh (4)</vt:lpstr>
      <vt:lpstr>Các nội dung khác của Đề án…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Đề án Giảm nghèo bền vững giai đoạn 2021-2025 trên địa bàn tỉnh Thừa Thiên – Huế</dc:title>
  <dc:creator>Xuan Thanh Hoang</dc:creator>
  <cp:lastModifiedBy>Xuan Thanh Hoang</cp:lastModifiedBy>
  <cp:revision>71</cp:revision>
  <dcterms:created xsi:type="dcterms:W3CDTF">2022-04-14T16:16:44Z</dcterms:created>
  <dcterms:modified xsi:type="dcterms:W3CDTF">2022-04-15T18:08:18Z</dcterms:modified>
</cp:coreProperties>
</file>